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25"/>
  </p:notesMasterIdLst>
  <p:sldIdLst>
    <p:sldId id="292" r:id="rId2"/>
    <p:sldId id="281" r:id="rId3"/>
    <p:sldId id="285" r:id="rId4"/>
    <p:sldId id="286" r:id="rId5"/>
    <p:sldId id="258" r:id="rId6"/>
    <p:sldId id="256" r:id="rId7"/>
    <p:sldId id="259" r:id="rId8"/>
    <p:sldId id="293" r:id="rId9"/>
    <p:sldId id="261" r:id="rId10"/>
    <p:sldId id="264" r:id="rId11"/>
    <p:sldId id="265" r:id="rId12"/>
    <p:sldId id="266" r:id="rId13"/>
    <p:sldId id="267" r:id="rId14"/>
    <p:sldId id="289" r:id="rId15"/>
    <p:sldId id="287" r:id="rId16"/>
    <p:sldId id="269" r:id="rId17"/>
    <p:sldId id="270" r:id="rId18"/>
    <p:sldId id="260" r:id="rId19"/>
    <p:sldId id="271" r:id="rId20"/>
    <p:sldId id="272" r:id="rId21"/>
    <p:sldId id="273" r:id="rId22"/>
    <p:sldId id="291" r:id="rId23"/>
    <p:sldId id="278" r:id="rId24"/>
  </p:sldIdLst>
  <p:sldSz cx="7921625" cy="12961938"/>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348" autoAdjust="0"/>
    <p:restoredTop sz="94524" autoAdjust="0"/>
  </p:normalViewPr>
  <p:slideViewPr>
    <p:cSldViewPr>
      <p:cViewPr>
        <p:scale>
          <a:sx n="100" d="100"/>
          <a:sy n="100" d="100"/>
        </p:scale>
        <p:origin x="-1788" y="-72"/>
      </p:cViewPr>
      <p:guideLst>
        <p:guide orient="horz" pos="4083"/>
        <p:guide pos="24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5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A63801-CF1B-45E6-9B91-817D88AE9575}" type="datetimeFigureOut">
              <a:rPr lang="en-IN" smtClean="0"/>
              <a:pPr/>
              <a:t>09/12/2025</a:t>
            </a:fld>
            <a:endParaRPr lang="en-IN"/>
          </a:p>
        </p:txBody>
      </p:sp>
      <p:sp>
        <p:nvSpPr>
          <p:cNvPr id="4" name="Slide Image Placeholder 3"/>
          <p:cNvSpPr>
            <a:spLocks noGrp="1" noRot="1" noChangeAspect="1"/>
          </p:cNvSpPr>
          <p:nvPr>
            <p:ph type="sldImg" idx="2"/>
          </p:nvPr>
        </p:nvSpPr>
        <p:spPr>
          <a:xfrm>
            <a:off x="2381250" y="685800"/>
            <a:ext cx="20955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5C94C6-2DA2-4163-8165-D5816BD4D25E}" type="slidenum">
              <a:rPr lang="en-IN" smtClean="0"/>
              <a:pPr/>
              <a:t>‹#›</a:t>
            </a:fld>
            <a:endParaRPr lang="en-IN"/>
          </a:p>
        </p:txBody>
      </p:sp>
    </p:spTree>
    <p:extLst>
      <p:ext uri="{BB962C8B-B14F-4D97-AF65-F5344CB8AC3E}">
        <p14:creationId xmlns:p14="http://schemas.microsoft.com/office/powerpoint/2010/main" val="2341191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F5C94C6-2DA2-4163-8165-D5816BD4D25E}" type="slidenum">
              <a:rPr lang="en-IN" smtClean="0"/>
              <a:pPr/>
              <a:t>12</a:t>
            </a:fld>
            <a:endParaRPr lang="en-IN"/>
          </a:p>
        </p:txBody>
      </p:sp>
    </p:spTree>
    <p:extLst>
      <p:ext uri="{BB962C8B-B14F-4D97-AF65-F5344CB8AC3E}">
        <p14:creationId xmlns:p14="http://schemas.microsoft.com/office/powerpoint/2010/main" val="3997476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F5C94C6-2DA2-4163-8165-D5816BD4D25E}" type="slidenum">
              <a:rPr lang="en-IN" smtClean="0"/>
              <a:pPr/>
              <a:t>23</a:t>
            </a:fld>
            <a:endParaRPr lang="en-IN"/>
          </a:p>
        </p:txBody>
      </p:sp>
    </p:spTree>
    <p:extLst>
      <p:ext uri="{BB962C8B-B14F-4D97-AF65-F5344CB8AC3E}">
        <p14:creationId xmlns:p14="http://schemas.microsoft.com/office/powerpoint/2010/main" val="692167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94122" y="4026606"/>
            <a:ext cx="6733382" cy="2778415"/>
          </a:xfrm>
        </p:spPr>
        <p:txBody>
          <a:bodyPr/>
          <a:lstStyle/>
          <a:p>
            <a:r>
              <a:rPr lang="en-US" smtClean="0"/>
              <a:t>Click to edit Master title style</a:t>
            </a:r>
            <a:endParaRPr lang="en-IN"/>
          </a:p>
        </p:txBody>
      </p:sp>
      <p:sp>
        <p:nvSpPr>
          <p:cNvPr id="3" name="Subtitle 2"/>
          <p:cNvSpPr>
            <a:spLocks noGrp="1"/>
          </p:cNvSpPr>
          <p:nvPr>
            <p:ph type="subTitle" idx="1"/>
          </p:nvPr>
        </p:nvSpPr>
        <p:spPr>
          <a:xfrm>
            <a:off x="1188245" y="7345098"/>
            <a:ext cx="5545137" cy="331249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84459281"/>
      </p:ext>
    </p:extLst>
  </p:cSld>
  <p:clrMapOvr>
    <a:masterClrMapping/>
  </p:clrMapOvr>
  <p:transition spd="slow" advTm="4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3927141"/>
      </p:ext>
    </p:extLst>
  </p:cSld>
  <p:clrMapOvr>
    <a:masterClrMapping/>
  </p:clrMapOvr>
  <p:transition spd="slow" advTm="4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5753" y="8329247"/>
            <a:ext cx="6733382" cy="257438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625753" y="5493824"/>
            <a:ext cx="6733382" cy="283542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221709"/>
      </p:ext>
    </p:extLst>
  </p:cSld>
  <p:clrMapOvr>
    <a:masterClrMapping/>
  </p:clrMapOvr>
  <p:transition spd="slow" advTm="4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327322" y="4716707"/>
            <a:ext cx="2881216" cy="1333699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3340560" y="4716707"/>
            <a:ext cx="2882592" cy="1333699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D8BD707-D9CF-40AE-B4C6-C98DA3205C09}" type="datetimeFigureOut">
              <a:rPr lang="en-US" smtClean="0"/>
              <a:pPr/>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79599282"/>
      </p:ext>
    </p:extLst>
  </p:cSld>
  <p:clrMapOvr>
    <a:masterClrMapping/>
  </p:clrMapOvr>
  <p:transition spd="slow" advTm="4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6085" y="519080"/>
            <a:ext cx="7129463" cy="2160323"/>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396082" y="2901435"/>
            <a:ext cx="3500093" cy="120918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96082" y="4110616"/>
            <a:ext cx="3500093" cy="746811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024080" y="2901435"/>
            <a:ext cx="3501468" cy="120918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024080" y="4110616"/>
            <a:ext cx="3501468" cy="746811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D8BD707-D9CF-40AE-B4C6-C98DA3205C09}" type="datetimeFigureOut">
              <a:rPr lang="en-US" smtClean="0"/>
              <a:pPr/>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7685175"/>
      </p:ext>
    </p:extLst>
  </p:cSld>
  <p:clrMapOvr>
    <a:masterClrMapping/>
  </p:clrMapOvr>
  <p:transition spd="slow" advTm="4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D8BD707-D9CF-40AE-B4C6-C98DA3205C09}" type="datetimeFigureOut">
              <a:rPr lang="en-US" smtClean="0"/>
              <a:pPr/>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09401779"/>
      </p:ext>
    </p:extLst>
  </p:cSld>
  <p:clrMapOvr>
    <a:masterClrMapping/>
  </p:clrMapOvr>
  <p:transition spd="slow" advTm="4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31119821"/>
      </p:ext>
    </p:extLst>
  </p:cSld>
  <p:clrMapOvr>
    <a:masterClrMapping/>
  </p:clrMapOvr>
  <p:transition spd="slow" advTm="4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6085" y="516078"/>
            <a:ext cx="2606160" cy="2196328"/>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097136" y="516083"/>
            <a:ext cx="4428408" cy="1106265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396085" y="2712411"/>
            <a:ext cx="2606160" cy="88663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02263740"/>
      </p:ext>
    </p:extLst>
  </p:cSld>
  <p:clrMapOvr>
    <a:masterClrMapping/>
  </p:clrMapOvr>
  <p:transition spd="slow" advTm="4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52694" y="9073358"/>
            <a:ext cx="4752975" cy="1071161"/>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552694" y="1158174"/>
            <a:ext cx="4752975" cy="77771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552694" y="10144519"/>
            <a:ext cx="4752975" cy="152122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57727505"/>
      </p:ext>
    </p:extLst>
  </p:cSld>
  <p:clrMapOvr>
    <a:masterClrMapping/>
  </p:clrMapOvr>
  <p:transition spd="slow" advTm="4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36044602"/>
      </p:ext>
    </p:extLst>
  </p:cSld>
  <p:clrMapOvr>
    <a:masterClrMapping/>
  </p:clrMapOvr>
  <p:transition spd="slow" advTm="4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50229" y="810123"/>
            <a:ext cx="1472928" cy="17243579"/>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327317" y="810123"/>
            <a:ext cx="4290880" cy="1724357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78286599"/>
      </p:ext>
    </p:extLst>
  </p:cSld>
  <p:clrMapOvr>
    <a:masterClrMapping/>
  </p:clrMapOvr>
  <p:transition spd="slow" advTm="4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6085" y="519080"/>
            <a:ext cx="7129463" cy="216032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396085" y="3024453"/>
            <a:ext cx="7129463" cy="85542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396085" y="12013801"/>
            <a:ext cx="1848379" cy="690104"/>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12/9/2025</a:t>
            </a:fld>
            <a:endParaRPr lang="en-US"/>
          </a:p>
        </p:txBody>
      </p:sp>
      <p:sp>
        <p:nvSpPr>
          <p:cNvPr id="5" name="Footer Placeholder 4"/>
          <p:cNvSpPr>
            <a:spLocks noGrp="1"/>
          </p:cNvSpPr>
          <p:nvPr>
            <p:ph type="ftr" sz="quarter" idx="3"/>
          </p:nvPr>
        </p:nvSpPr>
        <p:spPr>
          <a:xfrm>
            <a:off x="2706556" y="12013801"/>
            <a:ext cx="2508515" cy="69010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677168" y="12013801"/>
            <a:ext cx="1848379" cy="69010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6737505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spd="slow" advTm="400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image" Target="../media/image38.jpeg"/><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xml"/><Relationship Id="rId4" Type="http://schemas.openxmlformats.org/officeDocument/2006/relationships/image" Target="../media/image52.jpeg"/></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hyperlink" Target="http://www.dishajute.com/" TargetMode="External"/><Relationship Id="rId5" Type="http://schemas.openxmlformats.org/officeDocument/2006/relationships/image" Target="../media/image58.png"/><Relationship Id="rId4" Type="http://schemas.openxmlformats.org/officeDocument/2006/relationships/image" Target="../media/image57.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1027" name="Picture 3" descr="D:\Design Work\Web Site\DishaJute\1 FIBC\302 FIBC U Pannel Ba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812" y="2880570"/>
            <a:ext cx="3017912" cy="252430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32420" y="5994184"/>
            <a:ext cx="6914202" cy="5599353"/>
          </a:xfrm>
          <a:prstGeom prst="rect">
            <a:avLst/>
          </a:prstGeom>
          <a:noFill/>
        </p:spPr>
        <p:txBody>
          <a:bodyPr wrap="square" rtlCol="0">
            <a:spAutoFit/>
          </a:bodyPr>
          <a:lstStyle/>
          <a:p>
            <a:pPr indent="360000" algn="just">
              <a:lnSpc>
                <a:spcPts val="3000"/>
              </a:lnSpc>
              <a:spcBef>
                <a:spcPts val="600"/>
              </a:spcBef>
              <a:spcAft>
                <a:spcPts val="600"/>
              </a:spcAft>
            </a:pPr>
            <a:r>
              <a:rPr lang="en-US" sz="2000" dirty="0">
                <a:latin typeface="Bookman Old Style" pitchFamily="18" charset="0"/>
              </a:rPr>
              <a:t>Leveraging on our long period of market experience, </a:t>
            </a:r>
            <a:r>
              <a:rPr lang="en-US" sz="2000" dirty="0" smtClean="0">
                <a:latin typeface="Bookman Old Style" pitchFamily="18" charset="0"/>
              </a:rPr>
              <a:t>We</a:t>
            </a:r>
            <a:r>
              <a:rPr lang="en-US" sz="2000" b="1" dirty="0">
                <a:latin typeface="Bookman Old Style" pitchFamily="18" charset="0"/>
              </a:rPr>
              <a:t>, Disha Jute &amp; Allied Products Private Limited </a:t>
            </a:r>
            <a:r>
              <a:rPr lang="en-US" sz="2000" dirty="0">
                <a:latin typeface="Bookman Old Style" pitchFamily="18" charset="0"/>
              </a:rPr>
              <a:t>have made ourselves known as a</a:t>
            </a:r>
            <a:r>
              <a:rPr lang="en-US" sz="2000" b="1" dirty="0">
                <a:latin typeface="Bookman Old Style" pitchFamily="18" charset="0"/>
              </a:rPr>
              <a:t> </a:t>
            </a:r>
            <a:r>
              <a:rPr lang="en-US" sz="2000" dirty="0">
                <a:latin typeface="Bookman Old Style" pitchFamily="18" charset="0"/>
              </a:rPr>
              <a:t>most reliable </a:t>
            </a:r>
            <a:r>
              <a:rPr lang="en-US" sz="2000" b="1" dirty="0" smtClean="0">
                <a:latin typeface="Bookman Old Style" pitchFamily="18" charset="0"/>
              </a:rPr>
              <a:t>Manufacturer</a:t>
            </a:r>
            <a:r>
              <a:rPr lang="en-US" sz="2000" b="1" dirty="0">
                <a:latin typeface="Bookman Old Style" pitchFamily="18" charset="0"/>
              </a:rPr>
              <a:t>, </a:t>
            </a:r>
            <a:r>
              <a:rPr lang="en-US" sz="2000" b="1" dirty="0" smtClean="0">
                <a:latin typeface="Bookman Old Style" pitchFamily="18" charset="0"/>
              </a:rPr>
              <a:t>Exporter </a:t>
            </a:r>
            <a:r>
              <a:rPr lang="en-US" sz="2000" b="1" dirty="0">
                <a:latin typeface="Bookman Old Style" pitchFamily="18" charset="0"/>
              </a:rPr>
              <a:t>and </a:t>
            </a:r>
            <a:r>
              <a:rPr lang="en-US" sz="2000" b="1" dirty="0" smtClean="0">
                <a:latin typeface="Bookman Old Style" pitchFamily="18" charset="0"/>
              </a:rPr>
              <a:t>Supplier </a:t>
            </a:r>
            <a:r>
              <a:rPr lang="en-US" sz="2000" dirty="0">
                <a:latin typeface="Bookman Old Style" pitchFamily="18" charset="0"/>
              </a:rPr>
              <a:t>of</a:t>
            </a:r>
            <a:r>
              <a:rPr lang="en-US" sz="2000" b="1" dirty="0">
                <a:latin typeface="Bookman Old Style" pitchFamily="18" charset="0"/>
              </a:rPr>
              <a:t> </a:t>
            </a:r>
            <a:r>
              <a:rPr lang="en-US" sz="2000" b="1" dirty="0" smtClean="0">
                <a:latin typeface="Bookman Old Style" pitchFamily="18" charset="0"/>
              </a:rPr>
              <a:t>FIBC, PP </a:t>
            </a:r>
            <a:r>
              <a:rPr lang="en-US" sz="2000" b="1" dirty="0">
                <a:latin typeface="Bookman Old Style" pitchFamily="18" charset="0"/>
              </a:rPr>
              <a:t>Woven </a:t>
            </a:r>
            <a:r>
              <a:rPr lang="en-US" sz="2000" b="1" dirty="0" smtClean="0">
                <a:latin typeface="Bookman Old Style" pitchFamily="18" charset="0"/>
              </a:rPr>
              <a:t>Fabric &amp; Bags.</a:t>
            </a:r>
            <a:endParaRPr lang="en-IN" sz="2000" dirty="0">
              <a:latin typeface="Bookman Old Style" pitchFamily="18" charset="0"/>
            </a:endParaRPr>
          </a:p>
          <a:p>
            <a:pPr indent="360000" algn="just">
              <a:lnSpc>
                <a:spcPts val="3000"/>
              </a:lnSpc>
              <a:spcBef>
                <a:spcPts val="600"/>
              </a:spcBef>
              <a:spcAft>
                <a:spcPts val="600"/>
              </a:spcAft>
            </a:pPr>
            <a:r>
              <a:rPr lang="en-US" sz="2000" b="1" dirty="0">
                <a:latin typeface="Bookman Old Style" pitchFamily="18" charset="0"/>
              </a:rPr>
              <a:t> </a:t>
            </a:r>
            <a:r>
              <a:rPr lang="en-US" sz="2000" dirty="0" smtClean="0">
                <a:latin typeface="Bookman Old Style" pitchFamily="18" charset="0"/>
              </a:rPr>
              <a:t>We </a:t>
            </a:r>
            <a:r>
              <a:rPr lang="en-US" sz="2000" dirty="0">
                <a:latin typeface="Bookman Old Style" pitchFamily="18" charset="0"/>
              </a:rPr>
              <a:t>have invested our reach </a:t>
            </a:r>
            <a:r>
              <a:rPr lang="en-US" sz="2000" b="1" dirty="0" smtClean="0">
                <a:latin typeface="Bookman Old Style" pitchFamily="18" charset="0"/>
              </a:rPr>
              <a:t>Experience </a:t>
            </a:r>
            <a:r>
              <a:rPr lang="en-US" sz="2000" b="1" dirty="0">
                <a:latin typeface="Bookman Old Style" pitchFamily="18" charset="0"/>
              </a:rPr>
              <a:t>of about 35 years</a:t>
            </a:r>
            <a:r>
              <a:rPr lang="en-US" sz="2000" dirty="0">
                <a:latin typeface="Bookman Old Style" pitchFamily="18" charset="0"/>
              </a:rPr>
              <a:t> in building our Products not less than the Perfect.  Our entire Product range is developed with utmost dedication by our experts and professionals, following the world class quality norms laid down by the industry. </a:t>
            </a:r>
            <a:r>
              <a:rPr lang="en-US" sz="2000" dirty="0" smtClean="0">
                <a:latin typeface="Bookman Old Style" pitchFamily="18" charset="0"/>
              </a:rPr>
              <a:t>Moreover</a:t>
            </a:r>
            <a:r>
              <a:rPr lang="en-US" sz="2000" dirty="0">
                <a:latin typeface="Bookman Old Style" pitchFamily="18" charset="0"/>
              </a:rPr>
              <a:t>, we have mustered a huge clientele due to our ability to meet even the most immediate or high quantity requirements in less time period. </a:t>
            </a:r>
            <a:endParaRPr lang="en-IN" sz="2000" dirty="0">
              <a:latin typeface="Bookman Old Style" pitchFamily="18" charset="0"/>
            </a:endParaRPr>
          </a:p>
        </p:txBody>
      </p:sp>
      <p:pic>
        <p:nvPicPr>
          <p:cNvPr id="1026" name="Picture 2" descr="D:\Design Work\Trade Mark\Ditan\Ditan Bi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3424" y="408739"/>
            <a:ext cx="3819628" cy="121444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97251" y="1980376"/>
            <a:ext cx="6992138" cy="646331"/>
          </a:xfrm>
          <a:prstGeom prst="rect">
            <a:avLst/>
          </a:prstGeom>
          <a:noFill/>
        </p:spPr>
        <p:txBody>
          <a:bodyPr wrap="square" lIns="91440" tIns="45720" rIns="91440" bIns="45720">
            <a:spAutoFit/>
          </a:bodyPr>
          <a:lstStyle/>
          <a:p>
            <a:pPr algn="ctr"/>
            <a:r>
              <a:rPr lang="en-US" sz="36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Disha Jute &amp; Allied Products (P) Ltd.</a:t>
            </a:r>
          </a:p>
        </p:txBody>
      </p:sp>
      <p:pic>
        <p:nvPicPr>
          <p:cNvPr id="13" name="Picture 4" descr="D:\Design Work\Web Site\DishaJute\2 Woven Sack\1 Natural Fabric  &amp; Bags\2 PP Woven Natural Fabric Rolls.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3274"/>
          <a:stretch/>
        </p:blipFill>
        <p:spPr bwMode="auto">
          <a:xfrm>
            <a:off x="2664668" y="3168601"/>
            <a:ext cx="2390300" cy="216440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Design Work\Web Site\DishaJute\2 Woven Sack\4 Leno Fabric &amp; Bags\4  PP Woven Bags Len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97604" y="3168601"/>
            <a:ext cx="2031560" cy="2072347"/>
          </a:xfrm>
          <a:prstGeom prst="rect">
            <a:avLst/>
          </a:prstGeom>
          <a:noFill/>
          <a:extLst>
            <a:ext uri="{909E8E84-426E-40DD-AFC4-6F175D3DCCD1}">
              <a14:hiddenFill xmlns:a14="http://schemas.microsoft.com/office/drawing/2010/main">
                <a:solidFill>
                  <a:srgbClr val="FFFFFF"/>
                </a:solidFill>
              </a14:hiddenFill>
            </a:ext>
          </a:extLst>
        </p:spPr>
      </p:pic>
      <p:pic>
        <p:nvPicPr>
          <p:cNvPr id="2" name="summer-breeze-meditation-8606.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529764" y="5565775"/>
            <a:ext cx="609600" cy="609600"/>
          </a:xfrm>
          <a:prstGeom prst="rect">
            <a:avLst/>
          </a:prstGeom>
        </p:spPr>
      </p:pic>
    </p:spTree>
    <p:extLst>
      <p:ext uri="{BB962C8B-B14F-4D97-AF65-F5344CB8AC3E}">
        <p14:creationId xmlns:p14="http://schemas.microsoft.com/office/powerpoint/2010/main" val="3857437155"/>
      </p:ext>
    </p:extLst>
  </p:cSld>
  <p:clrMapOvr>
    <a:masterClrMapping/>
  </p:clrMapOvr>
  <mc:AlternateContent xmlns:mc="http://schemas.openxmlformats.org/markup-compatibility/2006" xmlns:p14="http://schemas.microsoft.com/office/powerpoint/2010/main">
    <mc:Choice Requires="p14">
      <p:transition p14:dur="10" advTm="4000"/>
    </mc:Choice>
    <mc:Fallback xmlns="">
      <p:transition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13000" dirty="0" smtClean="0"/>
              <a:t>OUR PRODUCTRANGE</a:t>
            </a:r>
            <a:endParaRPr lang="en-US" sz="13000" dirty="0"/>
          </a:p>
        </p:txBody>
      </p:sp>
    </p:spTree>
  </p:cSld>
  <p:clrMapOvr>
    <a:masterClrMapping/>
  </p:clrMapOvr>
  <p:transition spd="slow" advTm="2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8912" y="2051813"/>
            <a:ext cx="7200000" cy="1754326"/>
          </a:xfrm>
          <a:prstGeom prst="rect">
            <a:avLst/>
          </a:prstGeom>
          <a:noFill/>
        </p:spPr>
        <p:txBody>
          <a:bodyPr wrap="square" rtlCol="0">
            <a:spAutoFit/>
          </a:bodyPr>
          <a:lstStyle/>
          <a:p>
            <a:pPr algn="ctr"/>
            <a:r>
              <a:rPr lang="en-US" sz="5400" b="1" dirty="0">
                <a:latin typeface="Bookman Old Style" pitchFamily="18" charset="0"/>
              </a:rPr>
              <a:t>PP </a:t>
            </a:r>
            <a:r>
              <a:rPr lang="en-US" sz="5400" b="1" dirty="0" smtClean="0">
                <a:latin typeface="Bookman Old Style" pitchFamily="18" charset="0"/>
              </a:rPr>
              <a:t>Woven FIBC Jumbo Bags</a:t>
            </a:r>
            <a:endParaRPr lang="en-IN" sz="5400" dirty="0">
              <a:latin typeface="Bookman Old Style" pitchFamily="18" charset="0"/>
            </a:endParaRPr>
          </a:p>
        </p:txBody>
      </p:sp>
      <p:pic>
        <p:nvPicPr>
          <p:cNvPr id="1028" name="Picture 4" descr="D:\Design Work\Profile\A4 FIBC Ba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978" y="4266391"/>
            <a:ext cx="6384202" cy="84491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Design Work\Trade Mark\Ditan\Ditan B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4588" y="408739"/>
            <a:ext cx="3819628" cy="12144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4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D:\Design Work\Trade Mark\Ditan\Ditan 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4588" y="408739"/>
            <a:ext cx="3819628" cy="121444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Balravi\Desktop\A4 FIBC Rol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474" y="2623317"/>
            <a:ext cx="7200000" cy="1003411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17474" y="1908937"/>
            <a:ext cx="7200000" cy="1938992"/>
          </a:xfrm>
          <a:prstGeom prst="rect">
            <a:avLst/>
          </a:prstGeom>
          <a:noFill/>
        </p:spPr>
        <p:txBody>
          <a:bodyPr wrap="square" rtlCol="0">
            <a:spAutoFit/>
          </a:bodyPr>
          <a:lstStyle/>
          <a:p>
            <a:pPr algn="ctr"/>
            <a:r>
              <a:rPr lang="en-US" sz="6000" b="1" dirty="0">
                <a:latin typeface="Bookman Old Style" pitchFamily="18" charset="0"/>
              </a:rPr>
              <a:t>PP Woven Fabric for FIBC</a:t>
            </a:r>
            <a:endParaRPr lang="en-IN" sz="6000" dirty="0">
              <a:latin typeface="Bookman Old Style" pitchFamily="18" charset="0"/>
            </a:endParaRPr>
          </a:p>
        </p:txBody>
      </p:sp>
    </p:spTree>
    <p:extLst>
      <p:ext uri="{BB962C8B-B14F-4D97-AF65-F5344CB8AC3E}">
        <p14:creationId xmlns:p14="http://schemas.microsoft.com/office/powerpoint/2010/main" val="3541730259"/>
      </p:ext>
    </p:extLst>
  </p:cSld>
  <p:clrMapOvr>
    <a:masterClrMapping/>
  </p:clrMapOvr>
  <p:transition spd="slow" advTm="4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p:nvSpPr>
          <p:cNvPr id="14" name="TextBox 13"/>
          <p:cNvSpPr txBox="1"/>
          <p:nvPr/>
        </p:nvSpPr>
        <p:spPr>
          <a:xfrm>
            <a:off x="513912" y="4042569"/>
            <a:ext cx="6926464" cy="2428357"/>
          </a:xfrm>
          <a:prstGeom prst="rect">
            <a:avLst/>
          </a:prstGeom>
          <a:noFill/>
        </p:spPr>
        <p:txBody>
          <a:bodyPr wrap="square" rtlCol="0">
            <a:spAutoFit/>
          </a:bodyPr>
          <a:lstStyle/>
          <a:p>
            <a:pPr indent="360000" algn="just">
              <a:lnSpc>
                <a:spcPts val="2300"/>
              </a:lnSpc>
            </a:pPr>
            <a:r>
              <a:rPr lang="en-US" sz="1600" dirty="0">
                <a:latin typeface="Bookman Old Style" pitchFamily="18" charset="0"/>
              </a:rPr>
              <a:t>FIBC with skirt and discharge spout can be offered in different sizes to suit customer needs. FIBC can be made with coated fabrics on one side or coated on both sides. For products that are sharp where maximum density is a requirement, we can produce a FIBC with two layers. We can also offer FIBC with inner bag of LDPE. Our FIBC can be manufactured with dustproof seams according to customer demands. We can produce different types of FIBC approx. </a:t>
            </a:r>
            <a:r>
              <a:rPr lang="en-US" sz="1600" b="1" dirty="0">
                <a:latin typeface="Bookman Old Style" pitchFamily="18" charset="0"/>
              </a:rPr>
              <a:t>220 MT / 1,00,000 Jumbo Bags</a:t>
            </a:r>
            <a:r>
              <a:rPr lang="en-US" sz="1600" dirty="0">
                <a:latin typeface="Bookman Old Style" pitchFamily="18" charset="0"/>
              </a:rPr>
              <a:t> per month</a:t>
            </a:r>
            <a:r>
              <a:rPr lang="en-US" sz="1600" dirty="0" smtClean="0">
                <a:latin typeface="Bookman Old Style" pitchFamily="18" charset="0"/>
              </a:rPr>
              <a:t>.</a:t>
            </a:r>
          </a:p>
        </p:txBody>
      </p:sp>
      <p:pic>
        <p:nvPicPr>
          <p:cNvPr id="1028" name="Picture 4" descr="01 FIBC Header Dita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6629" y="1623185"/>
            <a:ext cx="5665262" cy="2062389"/>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703262" y="613569"/>
            <a:ext cx="6496627" cy="584775"/>
          </a:xfrm>
          <a:prstGeom prst="rect">
            <a:avLst/>
          </a:prstGeom>
          <a:noFill/>
        </p:spPr>
        <p:txBody>
          <a:bodyPr wrap="square" rtlCol="0">
            <a:spAutoFit/>
          </a:bodyPr>
          <a:lstStyle/>
          <a:p>
            <a:pPr algn="ctr"/>
            <a:r>
              <a:rPr lang="en-US" sz="3200" b="1" u="sng" dirty="0">
                <a:latin typeface="Bookman Old Style" pitchFamily="18" charset="0"/>
              </a:rPr>
              <a:t>PP Woven FIBC &amp; </a:t>
            </a:r>
            <a:r>
              <a:rPr lang="en-US" sz="3200" b="1" u="sng" dirty="0" smtClean="0">
                <a:latin typeface="Bookman Old Style" pitchFamily="18" charset="0"/>
              </a:rPr>
              <a:t>Fabric</a:t>
            </a:r>
            <a:endParaRPr lang="en-IN" sz="3200" u="sng" dirty="0">
              <a:latin typeface="Bookman Old Style" pitchFamily="18" charset="0"/>
            </a:endParaRPr>
          </a:p>
        </p:txBody>
      </p:sp>
      <p:sp>
        <p:nvSpPr>
          <p:cNvPr id="19" name="TextBox 18"/>
          <p:cNvSpPr txBox="1"/>
          <p:nvPr/>
        </p:nvSpPr>
        <p:spPr>
          <a:xfrm>
            <a:off x="396296" y="6989313"/>
            <a:ext cx="1888116" cy="374461"/>
          </a:xfrm>
          <a:prstGeom prst="rect">
            <a:avLst/>
          </a:prstGeom>
          <a:noFill/>
        </p:spPr>
        <p:txBody>
          <a:bodyPr wrap="square" rtlCol="0">
            <a:spAutoFit/>
          </a:bodyPr>
          <a:lstStyle/>
          <a:p>
            <a:pPr>
              <a:lnSpc>
                <a:spcPts val="2200"/>
              </a:lnSpc>
            </a:pPr>
            <a:r>
              <a:rPr lang="en-US" b="1" u="sng" dirty="0" smtClean="0">
                <a:latin typeface="Bookman Old Style" pitchFamily="18" charset="0"/>
              </a:rPr>
              <a:t>Application:</a:t>
            </a:r>
            <a:endParaRPr lang="en-IN" u="sng" dirty="0">
              <a:latin typeface="Bookman Old Style" pitchFamily="18" charset="0"/>
            </a:endParaRPr>
          </a:p>
        </p:txBody>
      </p:sp>
      <p:grpSp>
        <p:nvGrpSpPr>
          <p:cNvPr id="9" name="Group 8"/>
          <p:cNvGrpSpPr/>
          <p:nvPr/>
        </p:nvGrpSpPr>
        <p:grpSpPr>
          <a:xfrm>
            <a:off x="510972" y="7495855"/>
            <a:ext cx="7002212" cy="938719"/>
            <a:chOff x="540000" y="7510369"/>
            <a:chExt cx="7002212" cy="938719"/>
          </a:xfrm>
        </p:grpSpPr>
        <p:sp>
          <p:nvSpPr>
            <p:cNvPr id="18" name="TextBox 17"/>
            <p:cNvSpPr txBox="1"/>
            <p:nvPr/>
          </p:nvSpPr>
          <p:spPr>
            <a:xfrm>
              <a:off x="540000" y="7518741"/>
              <a:ext cx="1744412" cy="374461"/>
            </a:xfrm>
            <a:prstGeom prst="rect">
              <a:avLst/>
            </a:prstGeom>
            <a:noFill/>
          </p:spPr>
          <p:txBody>
            <a:bodyPr wrap="square" rtlCol="0">
              <a:spAutoFit/>
            </a:bodyPr>
            <a:lstStyle/>
            <a:p>
              <a:pPr>
                <a:lnSpc>
                  <a:spcPts val="2200"/>
                </a:lnSpc>
              </a:pPr>
              <a:r>
                <a:rPr lang="en-US" dirty="0" smtClean="0">
                  <a:latin typeface="Bookman Old Style" pitchFamily="18" charset="0"/>
                </a:rPr>
                <a:t>Food</a:t>
              </a:r>
              <a:endParaRPr lang="en-IN" dirty="0">
                <a:latin typeface="Bookman Old Style" pitchFamily="18" charset="0"/>
              </a:endParaRPr>
            </a:p>
          </p:txBody>
        </p:sp>
        <p:sp>
          <p:nvSpPr>
            <p:cNvPr id="25" name="TextBox 24"/>
            <p:cNvSpPr txBox="1"/>
            <p:nvPr/>
          </p:nvSpPr>
          <p:spPr>
            <a:xfrm>
              <a:off x="2589212" y="7510369"/>
              <a:ext cx="4953000" cy="938719"/>
            </a:xfrm>
            <a:prstGeom prst="rect">
              <a:avLst/>
            </a:prstGeom>
            <a:noFill/>
          </p:spPr>
          <p:txBody>
            <a:bodyPr wrap="square" rtlCol="0">
              <a:spAutoFit/>
            </a:bodyPr>
            <a:lstStyle/>
            <a:p>
              <a:pPr algn="just">
                <a:lnSpc>
                  <a:spcPts val="2200"/>
                </a:lnSpc>
              </a:pPr>
              <a:r>
                <a:rPr lang="en-US" dirty="0">
                  <a:latin typeface="Bookman Old Style" pitchFamily="18" charset="0"/>
                </a:rPr>
                <a:t>Hygienic bulk bag  designed  for  food  industries with </a:t>
              </a:r>
              <a:r>
                <a:rPr lang="en-US" dirty="0" smtClean="0">
                  <a:latin typeface="Bookman Old Style" pitchFamily="18" charset="0"/>
                </a:rPr>
                <a:t>the most stringent standards</a:t>
              </a:r>
              <a:r>
                <a:rPr lang="en-US" dirty="0">
                  <a:latin typeface="Bookman Old Style" pitchFamily="18" charset="0"/>
                </a:rPr>
                <a:t>.</a:t>
              </a:r>
              <a:endParaRPr lang="en-IN" dirty="0">
                <a:latin typeface="Bookman Old Style" pitchFamily="18" charset="0"/>
              </a:endParaRPr>
            </a:p>
          </p:txBody>
        </p:sp>
        <p:sp>
          <p:nvSpPr>
            <p:cNvPr id="26" name="TextBox 25"/>
            <p:cNvSpPr txBox="1"/>
            <p:nvPr/>
          </p:nvSpPr>
          <p:spPr>
            <a:xfrm>
              <a:off x="2297028" y="7511486"/>
              <a:ext cx="263984" cy="374461"/>
            </a:xfrm>
            <a:prstGeom prst="rect">
              <a:avLst/>
            </a:prstGeom>
            <a:noFill/>
          </p:spPr>
          <p:txBody>
            <a:bodyPr wrap="square" rtlCol="0">
              <a:spAutoFit/>
            </a:bodyPr>
            <a:lstStyle/>
            <a:p>
              <a:pPr>
                <a:lnSpc>
                  <a:spcPts val="2200"/>
                </a:lnSpc>
              </a:pPr>
              <a:r>
                <a:rPr lang="en-US" dirty="0" smtClean="0">
                  <a:latin typeface="Bookman Old Style" pitchFamily="18" charset="0"/>
                </a:rPr>
                <a:t>:</a:t>
              </a:r>
              <a:endParaRPr lang="en-IN" dirty="0">
                <a:latin typeface="Bookman Old Style" pitchFamily="18" charset="0"/>
              </a:endParaRPr>
            </a:p>
          </p:txBody>
        </p:sp>
      </p:grpSp>
      <p:grpSp>
        <p:nvGrpSpPr>
          <p:cNvPr id="27" name="Group 26"/>
          <p:cNvGrpSpPr/>
          <p:nvPr/>
        </p:nvGrpSpPr>
        <p:grpSpPr>
          <a:xfrm>
            <a:off x="513912" y="8461039"/>
            <a:ext cx="6933962" cy="656590"/>
            <a:chOff x="608250" y="7510369"/>
            <a:chExt cx="6933962" cy="656590"/>
          </a:xfrm>
        </p:grpSpPr>
        <p:sp>
          <p:nvSpPr>
            <p:cNvPr id="28" name="TextBox 27"/>
            <p:cNvSpPr txBox="1"/>
            <p:nvPr/>
          </p:nvSpPr>
          <p:spPr>
            <a:xfrm>
              <a:off x="608250" y="7518741"/>
              <a:ext cx="1744412" cy="374461"/>
            </a:xfrm>
            <a:prstGeom prst="rect">
              <a:avLst/>
            </a:prstGeom>
            <a:noFill/>
          </p:spPr>
          <p:txBody>
            <a:bodyPr wrap="square" rtlCol="0">
              <a:spAutoFit/>
            </a:bodyPr>
            <a:lstStyle/>
            <a:p>
              <a:pPr>
                <a:lnSpc>
                  <a:spcPts val="2200"/>
                </a:lnSpc>
              </a:pPr>
              <a:r>
                <a:rPr lang="en-US" dirty="0">
                  <a:latin typeface="Bookman Old Style" pitchFamily="18" charset="0"/>
                </a:rPr>
                <a:t>Agriculture</a:t>
              </a:r>
              <a:endParaRPr lang="en-IN" dirty="0">
                <a:latin typeface="Bookman Old Style" pitchFamily="18" charset="0"/>
              </a:endParaRPr>
            </a:p>
          </p:txBody>
        </p:sp>
        <p:sp>
          <p:nvSpPr>
            <p:cNvPr id="29" name="TextBox 28"/>
            <p:cNvSpPr txBox="1"/>
            <p:nvPr/>
          </p:nvSpPr>
          <p:spPr>
            <a:xfrm>
              <a:off x="2589212" y="7510369"/>
              <a:ext cx="4953000" cy="656590"/>
            </a:xfrm>
            <a:prstGeom prst="rect">
              <a:avLst/>
            </a:prstGeom>
            <a:noFill/>
          </p:spPr>
          <p:txBody>
            <a:bodyPr wrap="square" rtlCol="0">
              <a:spAutoFit/>
            </a:bodyPr>
            <a:lstStyle/>
            <a:p>
              <a:pPr algn="just">
                <a:lnSpc>
                  <a:spcPts val="2200"/>
                </a:lnSpc>
              </a:pPr>
              <a:r>
                <a:rPr lang="en-US" dirty="0">
                  <a:latin typeface="Bookman Old Style" pitchFamily="18" charset="0"/>
                </a:rPr>
                <a:t>Food safe storage and transport for your </a:t>
              </a:r>
              <a:r>
                <a:rPr lang="en-US" dirty="0" smtClean="0">
                  <a:latin typeface="Bookman Old Style" pitchFamily="18" charset="0"/>
                </a:rPr>
                <a:t>agriculture needs</a:t>
              </a:r>
              <a:r>
                <a:rPr lang="en-US" dirty="0">
                  <a:latin typeface="Bookman Old Style" pitchFamily="18" charset="0"/>
                </a:rPr>
                <a:t>.</a:t>
              </a:r>
              <a:endParaRPr lang="en-IN" dirty="0">
                <a:latin typeface="Bookman Old Style" pitchFamily="18" charset="0"/>
              </a:endParaRPr>
            </a:p>
          </p:txBody>
        </p:sp>
        <p:sp>
          <p:nvSpPr>
            <p:cNvPr id="30" name="TextBox 29"/>
            <p:cNvSpPr txBox="1"/>
            <p:nvPr/>
          </p:nvSpPr>
          <p:spPr>
            <a:xfrm>
              <a:off x="2362338" y="7511486"/>
              <a:ext cx="263984" cy="374461"/>
            </a:xfrm>
            <a:prstGeom prst="rect">
              <a:avLst/>
            </a:prstGeom>
            <a:noFill/>
          </p:spPr>
          <p:txBody>
            <a:bodyPr wrap="square" rtlCol="0">
              <a:spAutoFit/>
            </a:bodyPr>
            <a:lstStyle/>
            <a:p>
              <a:pPr>
                <a:lnSpc>
                  <a:spcPts val="2200"/>
                </a:lnSpc>
              </a:pPr>
              <a:r>
                <a:rPr lang="en-US" dirty="0" smtClean="0">
                  <a:latin typeface="Bookman Old Style" pitchFamily="18" charset="0"/>
                </a:rPr>
                <a:t>:</a:t>
              </a:r>
              <a:endParaRPr lang="en-IN" dirty="0">
                <a:latin typeface="Bookman Old Style" pitchFamily="18" charset="0"/>
              </a:endParaRPr>
            </a:p>
          </p:txBody>
        </p:sp>
      </p:grpSp>
      <p:grpSp>
        <p:nvGrpSpPr>
          <p:cNvPr id="31" name="Group 30"/>
          <p:cNvGrpSpPr/>
          <p:nvPr/>
        </p:nvGrpSpPr>
        <p:grpSpPr>
          <a:xfrm>
            <a:off x="506658" y="9150457"/>
            <a:ext cx="6933962" cy="656590"/>
            <a:chOff x="608250" y="7510369"/>
            <a:chExt cx="6933962" cy="656590"/>
          </a:xfrm>
        </p:grpSpPr>
        <p:sp>
          <p:nvSpPr>
            <p:cNvPr id="32" name="TextBox 31"/>
            <p:cNvSpPr txBox="1"/>
            <p:nvPr/>
          </p:nvSpPr>
          <p:spPr>
            <a:xfrm>
              <a:off x="608250" y="7518741"/>
              <a:ext cx="1744412" cy="374461"/>
            </a:xfrm>
            <a:prstGeom prst="rect">
              <a:avLst/>
            </a:prstGeom>
            <a:noFill/>
          </p:spPr>
          <p:txBody>
            <a:bodyPr wrap="square" rtlCol="0">
              <a:spAutoFit/>
            </a:bodyPr>
            <a:lstStyle/>
            <a:p>
              <a:pPr>
                <a:lnSpc>
                  <a:spcPts val="2200"/>
                </a:lnSpc>
              </a:pPr>
              <a:r>
                <a:rPr lang="en-US" dirty="0">
                  <a:latin typeface="Bookman Old Style" pitchFamily="18" charset="0"/>
                </a:rPr>
                <a:t>Chemicals</a:t>
              </a:r>
              <a:endParaRPr lang="en-IN" dirty="0">
                <a:latin typeface="Bookman Old Style" pitchFamily="18" charset="0"/>
              </a:endParaRPr>
            </a:p>
          </p:txBody>
        </p:sp>
        <p:sp>
          <p:nvSpPr>
            <p:cNvPr id="33" name="TextBox 32"/>
            <p:cNvSpPr txBox="1"/>
            <p:nvPr/>
          </p:nvSpPr>
          <p:spPr>
            <a:xfrm>
              <a:off x="2589212" y="7510369"/>
              <a:ext cx="4953000" cy="656590"/>
            </a:xfrm>
            <a:prstGeom prst="rect">
              <a:avLst/>
            </a:prstGeom>
            <a:noFill/>
          </p:spPr>
          <p:txBody>
            <a:bodyPr wrap="square" rtlCol="0">
              <a:spAutoFit/>
            </a:bodyPr>
            <a:lstStyle/>
            <a:p>
              <a:pPr algn="just">
                <a:lnSpc>
                  <a:spcPts val="2200"/>
                </a:lnSpc>
              </a:pPr>
              <a:r>
                <a:rPr lang="en-US" dirty="0" smtClean="0">
                  <a:latin typeface="Bookman Old Style" pitchFamily="18" charset="0"/>
                </a:rPr>
                <a:t>Dangerous </a:t>
              </a:r>
              <a:r>
                <a:rPr lang="en-US" dirty="0">
                  <a:latin typeface="Bookman Old Style" pitchFamily="18" charset="0"/>
                </a:rPr>
                <a:t>chemicals can pose many issues.</a:t>
              </a:r>
              <a:endParaRPr lang="en-IN" dirty="0">
                <a:latin typeface="Bookman Old Style" pitchFamily="18" charset="0"/>
              </a:endParaRPr>
            </a:p>
          </p:txBody>
        </p:sp>
        <p:sp>
          <p:nvSpPr>
            <p:cNvPr id="34" name="TextBox 33"/>
            <p:cNvSpPr txBox="1"/>
            <p:nvPr/>
          </p:nvSpPr>
          <p:spPr>
            <a:xfrm>
              <a:off x="2368764" y="7511486"/>
              <a:ext cx="263984" cy="374461"/>
            </a:xfrm>
            <a:prstGeom prst="rect">
              <a:avLst/>
            </a:prstGeom>
            <a:noFill/>
          </p:spPr>
          <p:txBody>
            <a:bodyPr wrap="square" rtlCol="0">
              <a:spAutoFit/>
            </a:bodyPr>
            <a:lstStyle/>
            <a:p>
              <a:pPr>
                <a:lnSpc>
                  <a:spcPts val="2200"/>
                </a:lnSpc>
              </a:pPr>
              <a:r>
                <a:rPr lang="en-US" dirty="0" smtClean="0">
                  <a:latin typeface="Bookman Old Style" pitchFamily="18" charset="0"/>
                </a:rPr>
                <a:t>:</a:t>
              </a:r>
              <a:endParaRPr lang="en-IN" dirty="0">
                <a:latin typeface="Bookman Old Style" pitchFamily="18" charset="0"/>
              </a:endParaRPr>
            </a:p>
          </p:txBody>
        </p:sp>
      </p:grpSp>
      <p:grpSp>
        <p:nvGrpSpPr>
          <p:cNvPr id="35" name="Group 34"/>
          <p:cNvGrpSpPr/>
          <p:nvPr/>
        </p:nvGrpSpPr>
        <p:grpSpPr>
          <a:xfrm>
            <a:off x="506414" y="9836075"/>
            <a:ext cx="6933962" cy="656590"/>
            <a:chOff x="608250" y="7510369"/>
            <a:chExt cx="6933962" cy="656590"/>
          </a:xfrm>
        </p:grpSpPr>
        <p:sp>
          <p:nvSpPr>
            <p:cNvPr id="36" name="TextBox 35"/>
            <p:cNvSpPr txBox="1"/>
            <p:nvPr/>
          </p:nvSpPr>
          <p:spPr>
            <a:xfrm>
              <a:off x="608250" y="7518741"/>
              <a:ext cx="1744412" cy="374461"/>
            </a:xfrm>
            <a:prstGeom prst="rect">
              <a:avLst/>
            </a:prstGeom>
            <a:noFill/>
          </p:spPr>
          <p:txBody>
            <a:bodyPr wrap="square" rtlCol="0">
              <a:spAutoFit/>
            </a:bodyPr>
            <a:lstStyle/>
            <a:p>
              <a:pPr>
                <a:lnSpc>
                  <a:spcPts val="2200"/>
                </a:lnSpc>
              </a:pPr>
              <a:r>
                <a:rPr lang="en-US" dirty="0" smtClean="0">
                  <a:latin typeface="Bookman Old Style" pitchFamily="18" charset="0"/>
                </a:rPr>
                <a:t>Resin</a:t>
              </a:r>
              <a:endParaRPr lang="en-IN" dirty="0">
                <a:latin typeface="Bookman Old Style" pitchFamily="18" charset="0"/>
              </a:endParaRPr>
            </a:p>
          </p:txBody>
        </p:sp>
        <p:sp>
          <p:nvSpPr>
            <p:cNvPr id="37" name="TextBox 36"/>
            <p:cNvSpPr txBox="1"/>
            <p:nvPr/>
          </p:nvSpPr>
          <p:spPr>
            <a:xfrm>
              <a:off x="2589212" y="7510369"/>
              <a:ext cx="4953000" cy="656590"/>
            </a:xfrm>
            <a:prstGeom prst="rect">
              <a:avLst/>
            </a:prstGeom>
            <a:noFill/>
          </p:spPr>
          <p:txBody>
            <a:bodyPr wrap="square" rtlCol="0">
              <a:spAutoFit/>
            </a:bodyPr>
            <a:lstStyle/>
            <a:p>
              <a:pPr algn="just">
                <a:lnSpc>
                  <a:spcPts val="2200"/>
                </a:lnSpc>
              </a:pPr>
              <a:r>
                <a:rPr lang="en-US" dirty="0">
                  <a:latin typeface="Bookman Old Style" pitchFamily="18" charset="0"/>
                </a:rPr>
                <a:t>High quality solutions for </a:t>
              </a:r>
              <a:r>
                <a:rPr lang="en-US" dirty="0" smtClean="0">
                  <a:latin typeface="Bookman Old Style" pitchFamily="18" charset="0"/>
                </a:rPr>
                <a:t>transporting and storing </a:t>
              </a:r>
              <a:r>
                <a:rPr lang="en-US" dirty="0">
                  <a:latin typeface="Bookman Old Style" pitchFamily="18" charset="0"/>
                </a:rPr>
                <a:t>resin material.</a:t>
              </a:r>
              <a:endParaRPr lang="en-IN" dirty="0">
                <a:latin typeface="Bookman Old Style" pitchFamily="18" charset="0"/>
              </a:endParaRPr>
            </a:p>
          </p:txBody>
        </p:sp>
        <p:sp>
          <p:nvSpPr>
            <p:cNvPr id="38" name="TextBox 37"/>
            <p:cNvSpPr txBox="1"/>
            <p:nvPr/>
          </p:nvSpPr>
          <p:spPr>
            <a:xfrm>
              <a:off x="2368764" y="7511486"/>
              <a:ext cx="263984" cy="374461"/>
            </a:xfrm>
            <a:prstGeom prst="rect">
              <a:avLst/>
            </a:prstGeom>
            <a:noFill/>
          </p:spPr>
          <p:txBody>
            <a:bodyPr wrap="square" rtlCol="0">
              <a:spAutoFit/>
            </a:bodyPr>
            <a:lstStyle/>
            <a:p>
              <a:pPr>
                <a:lnSpc>
                  <a:spcPts val="2200"/>
                </a:lnSpc>
              </a:pPr>
              <a:r>
                <a:rPr lang="en-US" dirty="0" smtClean="0">
                  <a:latin typeface="Bookman Old Style" pitchFamily="18" charset="0"/>
                </a:rPr>
                <a:t>:</a:t>
              </a:r>
              <a:endParaRPr lang="en-IN" dirty="0">
                <a:latin typeface="Bookman Old Style" pitchFamily="18" charset="0"/>
              </a:endParaRPr>
            </a:p>
          </p:txBody>
        </p:sp>
      </p:grpSp>
      <p:grpSp>
        <p:nvGrpSpPr>
          <p:cNvPr id="39" name="Group 38"/>
          <p:cNvGrpSpPr/>
          <p:nvPr/>
        </p:nvGrpSpPr>
        <p:grpSpPr>
          <a:xfrm>
            <a:off x="503718" y="10507513"/>
            <a:ext cx="7002212" cy="938719"/>
            <a:chOff x="540000" y="7510369"/>
            <a:chExt cx="7002212" cy="938719"/>
          </a:xfrm>
        </p:grpSpPr>
        <p:sp>
          <p:nvSpPr>
            <p:cNvPr id="40" name="TextBox 39"/>
            <p:cNvSpPr txBox="1"/>
            <p:nvPr/>
          </p:nvSpPr>
          <p:spPr>
            <a:xfrm>
              <a:off x="540000" y="7518741"/>
              <a:ext cx="1744412" cy="374461"/>
            </a:xfrm>
            <a:prstGeom prst="rect">
              <a:avLst/>
            </a:prstGeom>
            <a:noFill/>
          </p:spPr>
          <p:txBody>
            <a:bodyPr wrap="square" rtlCol="0">
              <a:spAutoFit/>
            </a:bodyPr>
            <a:lstStyle/>
            <a:p>
              <a:pPr>
                <a:lnSpc>
                  <a:spcPts val="2200"/>
                </a:lnSpc>
              </a:pPr>
              <a:r>
                <a:rPr lang="en-US" dirty="0">
                  <a:latin typeface="Bookman Old Style" pitchFamily="18" charset="0"/>
                </a:rPr>
                <a:t>Mining</a:t>
              </a:r>
              <a:endParaRPr lang="en-IN" dirty="0">
                <a:latin typeface="Bookman Old Style" pitchFamily="18" charset="0"/>
              </a:endParaRPr>
            </a:p>
          </p:txBody>
        </p:sp>
        <p:sp>
          <p:nvSpPr>
            <p:cNvPr id="41" name="TextBox 40"/>
            <p:cNvSpPr txBox="1"/>
            <p:nvPr/>
          </p:nvSpPr>
          <p:spPr>
            <a:xfrm>
              <a:off x="2589212" y="7510369"/>
              <a:ext cx="4953000" cy="938719"/>
            </a:xfrm>
            <a:prstGeom prst="rect">
              <a:avLst/>
            </a:prstGeom>
            <a:noFill/>
          </p:spPr>
          <p:txBody>
            <a:bodyPr wrap="square" rtlCol="0">
              <a:spAutoFit/>
            </a:bodyPr>
            <a:lstStyle/>
            <a:p>
              <a:pPr algn="just">
                <a:lnSpc>
                  <a:spcPts val="2200"/>
                </a:lnSpc>
              </a:pPr>
              <a:r>
                <a:rPr lang="en-US" dirty="0">
                  <a:latin typeface="Bookman Old Style" pitchFamily="18" charset="0"/>
                </a:rPr>
                <a:t>No matter what material you are mining, our </a:t>
              </a:r>
              <a:r>
                <a:rPr lang="en-US" dirty="0" smtClean="0">
                  <a:latin typeface="Bookman Old Style" pitchFamily="18" charset="0"/>
                </a:rPr>
                <a:t>bags </a:t>
              </a:r>
              <a:r>
                <a:rPr lang="en-US" dirty="0">
                  <a:latin typeface="Bookman Old Style" pitchFamily="18" charset="0"/>
                </a:rPr>
                <a:t>are built to last in </a:t>
              </a:r>
              <a:r>
                <a:rPr lang="en-US" dirty="0" smtClean="0">
                  <a:latin typeface="Bookman Old Style" pitchFamily="18" charset="0"/>
                </a:rPr>
                <a:t>and storage transport</a:t>
              </a:r>
              <a:r>
                <a:rPr lang="en-US" dirty="0">
                  <a:latin typeface="Bookman Old Style" pitchFamily="18" charset="0"/>
                </a:rPr>
                <a:t>.</a:t>
              </a:r>
              <a:endParaRPr lang="en-IN" dirty="0">
                <a:latin typeface="Bookman Old Style" pitchFamily="18" charset="0"/>
              </a:endParaRPr>
            </a:p>
          </p:txBody>
        </p:sp>
        <p:sp>
          <p:nvSpPr>
            <p:cNvPr id="42" name="TextBox 41"/>
            <p:cNvSpPr txBox="1"/>
            <p:nvPr/>
          </p:nvSpPr>
          <p:spPr>
            <a:xfrm>
              <a:off x="2304282" y="7511486"/>
              <a:ext cx="263984" cy="374461"/>
            </a:xfrm>
            <a:prstGeom prst="rect">
              <a:avLst/>
            </a:prstGeom>
            <a:noFill/>
          </p:spPr>
          <p:txBody>
            <a:bodyPr wrap="square" rtlCol="0">
              <a:spAutoFit/>
            </a:bodyPr>
            <a:lstStyle/>
            <a:p>
              <a:pPr>
                <a:lnSpc>
                  <a:spcPts val="2200"/>
                </a:lnSpc>
              </a:pPr>
              <a:r>
                <a:rPr lang="en-US" dirty="0" smtClean="0">
                  <a:latin typeface="Bookman Old Style" pitchFamily="18" charset="0"/>
                </a:rPr>
                <a:t>:</a:t>
              </a:r>
              <a:endParaRPr lang="en-IN" dirty="0">
                <a:latin typeface="Bookman Old Style" pitchFamily="18" charset="0"/>
              </a:endParaRPr>
            </a:p>
          </p:txBody>
        </p:sp>
      </p:grpSp>
      <p:grpSp>
        <p:nvGrpSpPr>
          <p:cNvPr id="43" name="Group 42"/>
          <p:cNvGrpSpPr/>
          <p:nvPr/>
        </p:nvGrpSpPr>
        <p:grpSpPr>
          <a:xfrm>
            <a:off x="496464" y="11458183"/>
            <a:ext cx="7002212" cy="938719"/>
            <a:chOff x="540000" y="7510369"/>
            <a:chExt cx="7002212" cy="938719"/>
          </a:xfrm>
        </p:grpSpPr>
        <p:sp>
          <p:nvSpPr>
            <p:cNvPr id="44" name="TextBox 43"/>
            <p:cNvSpPr txBox="1"/>
            <p:nvPr/>
          </p:nvSpPr>
          <p:spPr>
            <a:xfrm>
              <a:off x="540000" y="7518741"/>
              <a:ext cx="1744412" cy="374461"/>
            </a:xfrm>
            <a:prstGeom prst="rect">
              <a:avLst/>
            </a:prstGeom>
            <a:noFill/>
          </p:spPr>
          <p:txBody>
            <a:bodyPr wrap="square" rtlCol="0">
              <a:spAutoFit/>
            </a:bodyPr>
            <a:lstStyle/>
            <a:p>
              <a:pPr>
                <a:lnSpc>
                  <a:spcPts val="2200"/>
                </a:lnSpc>
              </a:pPr>
              <a:r>
                <a:rPr lang="en-US" dirty="0">
                  <a:latin typeface="Bookman Old Style" pitchFamily="18" charset="0"/>
                </a:rPr>
                <a:t>Construction</a:t>
              </a:r>
              <a:endParaRPr lang="en-IN" dirty="0">
                <a:latin typeface="Bookman Old Style" pitchFamily="18" charset="0"/>
              </a:endParaRPr>
            </a:p>
          </p:txBody>
        </p:sp>
        <p:sp>
          <p:nvSpPr>
            <p:cNvPr id="45" name="TextBox 44"/>
            <p:cNvSpPr txBox="1"/>
            <p:nvPr/>
          </p:nvSpPr>
          <p:spPr>
            <a:xfrm>
              <a:off x="2589212" y="7510369"/>
              <a:ext cx="4953000" cy="938719"/>
            </a:xfrm>
            <a:prstGeom prst="rect">
              <a:avLst/>
            </a:prstGeom>
            <a:noFill/>
          </p:spPr>
          <p:txBody>
            <a:bodyPr wrap="square" rtlCol="0">
              <a:spAutoFit/>
            </a:bodyPr>
            <a:lstStyle/>
            <a:p>
              <a:pPr algn="just">
                <a:lnSpc>
                  <a:spcPts val="2200"/>
                </a:lnSpc>
              </a:pPr>
              <a:r>
                <a:rPr lang="en-US" dirty="0">
                  <a:latin typeface="Bookman Old Style" pitchFamily="18" charset="0"/>
                </a:rPr>
                <a:t>Our custom  bag solutions  are  rigorously tested  </a:t>
              </a:r>
              <a:r>
                <a:rPr lang="en-US" dirty="0" smtClean="0">
                  <a:latin typeface="Bookman Old Style" pitchFamily="18" charset="0"/>
                </a:rPr>
                <a:t>for and</a:t>
              </a:r>
              <a:r>
                <a:rPr lang="en-US" dirty="0">
                  <a:latin typeface="Bookman Old Style" pitchFamily="18" charset="0"/>
                </a:rPr>
                <a:t>,  gravel  and </a:t>
              </a:r>
              <a:r>
                <a:rPr lang="en-US" dirty="0" smtClean="0">
                  <a:latin typeface="Bookman Old Style" pitchFamily="18" charset="0"/>
                </a:rPr>
                <a:t>aggregate needs</a:t>
              </a:r>
              <a:r>
                <a:rPr lang="en-US" dirty="0">
                  <a:latin typeface="Bookman Old Style" pitchFamily="18" charset="0"/>
                </a:rPr>
                <a:t>.</a:t>
              </a:r>
              <a:endParaRPr lang="en-IN" dirty="0">
                <a:latin typeface="Bookman Old Style" pitchFamily="18" charset="0"/>
              </a:endParaRPr>
            </a:p>
          </p:txBody>
        </p:sp>
        <p:sp>
          <p:nvSpPr>
            <p:cNvPr id="46" name="TextBox 45"/>
            <p:cNvSpPr txBox="1"/>
            <p:nvPr/>
          </p:nvSpPr>
          <p:spPr>
            <a:xfrm>
              <a:off x="2311536" y="7511486"/>
              <a:ext cx="263984" cy="374461"/>
            </a:xfrm>
            <a:prstGeom prst="rect">
              <a:avLst/>
            </a:prstGeom>
            <a:noFill/>
          </p:spPr>
          <p:txBody>
            <a:bodyPr wrap="square" rtlCol="0">
              <a:spAutoFit/>
            </a:bodyPr>
            <a:lstStyle/>
            <a:p>
              <a:pPr>
                <a:lnSpc>
                  <a:spcPts val="2200"/>
                </a:lnSpc>
              </a:pPr>
              <a:r>
                <a:rPr lang="en-US" dirty="0" smtClean="0">
                  <a:latin typeface="Bookman Old Style" pitchFamily="18" charset="0"/>
                </a:rPr>
                <a:t>:</a:t>
              </a:r>
              <a:endParaRPr lang="en-IN" dirty="0">
                <a:latin typeface="Bookman Old Style" pitchFamily="18" charset="0"/>
              </a:endParaRPr>
            </a:p>
          </p:txBody>
        </p:sp>
      </p:grpSp>
    </p:spTree>
    <p:extLst>
      <p:ext uri="{BB962C8B-B14F-4D97-AF65-F5344CB8AC3E}">
        <p14:creationId xmlns:p14="http://schemas.microsoft.com/office/powerpoint/2010/main" val="1748907414"/>
      </p:ext>
    </p:extLst>
  </p:cSld>
  <p:clrMapOvr>
    <a:masterClrMapping/>
  </p:clrMapOvr>
  <p:transition spd="slow" advTm="5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42499581"/>
              </p:ext>
            </p:extLst>
          </p:nvPr>
        </p:nvGraphicFramePr>
        <p:xfrm>
          <a:off x="585042" y="5909465"/>
          <a:ext cx="6715172" cy="6117184"/>
        </p:xfrm>
        <a:graphic>
          <a:graphicData uri="http://schemas.openxmlformats.org/drawingml/2006/table">
            <a:tbl>
              <a:tblPr firstRow="1" firstCol="1" bandRow="1">
                <a:tableStyleId>{5C22544A-7EE6-4342-B048-85BDC9FD1C3A}</a:tableStyleId>
              </a:tblPr>
              <a:tblGrid>
                <a:gridCol w="471491"/>
                <a:gridCol w="5029235"/>
                <a:gridCol w="1214446"/>
              </a:tblGrid>
              <a:tr h="388202">
                <a:tc>
                  <a:txBody>
                    <a:bodyPr/>
                    <a:lstStyle/>
                    <a:p>
                      <a:pPr algn="ctr">
                        <a:lnSpc>
                          <a:spcPct val="115000"/>
                        </a:lnSpc>
                        <a:spcAft>
                          <a:spcPts val="0"/>
                        </a:spcAft>
                      </a:pPr>
                      <a:r>
                        <a:rPr lang="en-IN" sz="1800" dirty="0">
                          <a:solidFill>
                            <a:schemeClr val="tx1"/>
                          </a:solidFill>
                          <a:effectLst/>
                          <a:latin typeface="Arial Narrow" pitchFamily="34" charset="0"/>
                        </a:rPr>
                        <a:t>Sr.</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solidFill>
                            <a:schemeClr val="tx1"/>
                          </a:solidFill>
                          <a:effectLst/>
                          <a:latin typeface="Arial Narrow" pitchFamily="34" charset="0"/>
                        </a:rPr>
                        <a:t>Machine Description</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dirty="0" err="1" smtClean="0">
                          <a:solidFill>
                            <a:schemeClr val="tx1"/>
                          </a:solidFill>
                          <a:effectLst/>
                          <a:latin typeface="Arial Narrow" pitchFamily="34" charset="0"/>
                        </a:rPr>
                        <a:t>Qty</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Shrinkage Chamber</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dirty="0">
                          <a:effectLst/>
                          <a:latin typeface="Arial Narrow" pitchFamily="34" charset="0"/>
                        </a:rPr>
                        <a:t>1</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2</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Hot Air Oven </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a:effectLst/>
                          <a:latin typeface="Arial Narrow" pitchFamily="34" charset="0"/>
                        </a:rPr>
                        <a:t>1</a:t>
                      </a:r>
                      <a:endParaRPr lang="en-IN" sz="180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3</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Humidity Chamber</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a:effectLst/>
                          <a:latin typeface="Arial Narrow" pitchFamily="34" charset="0"/>
                        </a:rPr>
                        <a:t>1</a:t>
                      </a:r>
                      <a:endParaRPr lang="en-IN" sz="180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4</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Tensile Tester </a:t>
                      </a:r>
                      <a:r>
                        <a:rPr lang="en-IN" sz="1800" dirty="0" smtClean="0">
                          <a:effectLst/>
                          <a:latin typeface="Arial Narrow" pitchFamily="34" charset="0"/>
                        </a:rPr>
                        <a:t>3 </a:t>
                      </a:r>
                      <a:r>
                        <a:rPr lang="en-IN" sz="1800" dirty="0">
                          <a:effectLst/>
                          <a:latin typeface="Arial Narrow" pitchFamily="34" charset="0"/>
                        </a:rPr>
                        <a:t>in 1 ( Belt </a:t>
                      </a:r>
                      <a:r>
                        <a:rPr lang="en-IN" sz="1800" dirty="0" smtClean="0">
                          <a:effectLst/>
                          <a:latin typeface="Arial Narrow" pitchFamily="34" charset="0"/>
                        </a:rPr>
                        <a:t>/Tape/Fabric </a:t>
                      </a:r>
                      <a:r>
                        <a:rPr lang="en-IN" sz="1800" dirty="0">
                          <a:effectLst/>
                          <a:latin typeface="Arial Narrow" pitchFamily="34" charset="0"/>
                        </a:rPr>
                        <a:t>)</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a:effectLst/>
                          <a:latin typeface="Arial Narrow" pitchFamily="34" charset="0"/>
                        </a:rPr>
                        <a:t>1</a:t>
                      </a:r>
                      <a:endParaRPr lang="en-IN" sz="180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5</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Denier Testing Machine  – Warp Reel</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a:effectLst/>
                          <a:latin typeface="Arial Narrow" pitchFamily="34" charset="0"/>
                        </a:rPr>
                        <a:t>1</a:t>
                      </a:r>
                      <a:endParaRPr lang="en-IN" sz="180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6</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Melt Flow Index Tester</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a:effectLst/>
                          <a:latin typeface="Arial Narrow" pitchFamily="34" charset="0"/>
                        </a:rPr>
                        <a:t>1</a:t>
                      </a:r>
                      <a:endParaRPr lang="en-IN" sz="180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7</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Muffle Furnace</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dirty="0">
                          <a:effectLst/>
                          <a:latin typeface="Arial Narrow" pitchFamily="34" charset="0"/>
                        </a:rPr>
                        <a:t>1</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8</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Desiccator</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dirty="0">
                          <a:effectLst/>
                          <a:latin typeface="Arial Narrow" pitchFamily="34" charset="0"/>
                        </a:rPr>
                        <a:t>1</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9</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Micro Meter</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dirty="0">
                          <a:effectLst/>
                          <a:latin typeface="Arial Narrow" pitchFamily="34" charset="0"/>
                        </a:rPr>
                        <a:t>1</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10</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Weighing Scale (0.1 </a:t>
                      </a:r>
                      <a:r>
                        <a:rPr lang="en-IN" sz="1800" dirty="0" err="1">
                          <a:effectLst/>
                          <a:latin typeface="Arial Narrow" pitchFamily="34" charset="0"/>
                        </a:rPr>
                        <a:t>Gms</a:t>
                      </a:r>
                      <a:r>
                        <a:rPr lang="en-IN" sz="1800" dirty="0">
                          <a:effectLst/>
                          <a:latin typeface="Arial Narrow" pitchFamily="34" charset="0"/>
                        </a:rPr>
                        <a:t>. to 200 </a:t>
                      </a:r>
                      <a:r>
                        <a:rPr lang="en-IN" sz="1800" dirty="0" err="1">
                          <a:effectLst/>
                          <a:latin typeface="Arial Narrow" pitchFamily="34" charset="0"/>
                        </a:rPr>
                        <a:t>Gms</a:t>
                      </a:r>
                      <a:r>
                        <a:rPr lang="en-IN" sz="1800" dirty="0">
                          <a:effectLst/>
                          <a:latin typeface="Arial Narrow" pitchFamily="34" charset="0"/>
                        </a:rPr>
                        <a:t>.)</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dirty="0">
                          <a:effectLst/>
                          <a:latin typeface="Arial Narrow" pitchFamily="34" charset="0"/>
                        </a:rPr>
                        <a:t>1</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11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Weighing Scale (200 Mgs to 600 </a:t>
                      </a:r>
                      <a:r>
                        <a:rPr lang="en-IN" sz="1800" dirty="0" err="1">
                          <a:effectLst/>
                          <a:latin typeface="Arial Narrow" pitchFamily="34" charset="0"/>
                        </a:rPr>
                        <a:t>Gms</a:t>
                      </a:r>
                      <a:r>
                        <a:rPr lang="en-IN" sz="1800" dirty="0">
                          <a:effectLst/>
                          <a:latin typeface="Arial Narrow" pitchFamily="34" charset="0"/>
                        </a:rPr>
                        <a:t>)</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dirty="0">
                          <a:effectLst/>
                          <a:latin typeface="Arial Narrow" pitchFamily="34" charset="0"/>
                        </a:rPr>
                        <a:t>1</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12</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Weighing Scale (40 </a:t>
                      </a:r>
                      <a:r>
                        <a:rPr lang="en-IN" sz="1800" dirty="0" err="1">
                          <a:effectLst/>
                          <a:latin typeface="Arial Narrow" pitchFamily="34" charset="0"/>
                        </a:rPr>
                        <a:t>Gms</a:t>
                      </a:r>
                      <a:r>
                        <a:rPr lang="en-IN" sz="1800" dirty="0">
                          <a:effectLst/>
                          <a:latin typeface="Arial Narrow" pitchFamily="34" charset="0"/>
                        </a:rPr>
                        <a:t>. to 20 Kg.)</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dirty="0">
                          <a:effectLst/>
                          <a:latin typeface="Arial Narrow" pitchFamily="34" charset="0"/>
                        </a:rPr>
                        <a:t>1</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13</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Load Testing Rig</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dirty="0">
                          <a:effectLst/>
                          <a:latin typeface="Arial Narrow" pitchFamily="34" charset="0"/>
                        </a:rPr>
                        <a:t>1</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09213">
                <a:tc>
                  <a:txBody>
                    <a:bodyPr/>
                    <a:lstStyle/>
                    <a:p>
                      <a:pPr algn="ctr">
                        <a:lnSpc>
                          <a:spcPct val="115000"/>
                        </a:lnSpc>
                        <a:spcAft>
                          <a:spcPts val="0"/>
                        </a:spcAft>
                      </a:pPr>
                      <a:r>
                        <a:rPr lang="en-IN" sz="1800" dirty="0">
                          <a:solidFill>
                            <a:schemeClr val="tx1"/>
                          </a:solidFill>
                          <a:effectLst/>
                          <a:latin typeface="Arial Narrow" pitchFamily="34" charset="0"/>
                        </a:rPr>
                        <a:t>14</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en-IN" sz="1800" dirty="0">
                          <a:effectLst/>
                          <a:latin typeface="Arial Narrow" pitchFamily="34" charset="0"/>
                        </a:rPr>
                        <a:t>Inspection Tables</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IN" sz="1800" dirty="0">
                          <a:effectLst/>
                          <a:latin typeface="Arial Narrow" pitchFamily="34" charset="0"/>
                        </a:rPr>
                        <a:t>4</a:t>
                      </a:r>
                      <a:endParaRPr lang="en-IN" sz="1800" dirty="0">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3" name="TextBox 12"/>
          <p:cNvSpPr txBox="1"/>
          <p:nvPr/>
        </p:nvSpPr>
        <p:spPr>
          <a:xfrm>
            <a:off x="460350" y="5266523"/>
            <a:ext cx="7199674" cy="400110"/>
          </a:xfrm>
          <a:prstGeom prst="rect">
            <a:avLst/>
          </a:prstGeom>
          <a:noFill/>
        </p:spPr>
        <p:txBody>
          <a:bodyPr wrap="square" rtlCol="0">
            <a:spAutoFit/>
          </a:bodyPr>
          <a:lstStyle/>
          <a:p>
            <a:pPr algn="ctr"/>
            <a:r>
              <a:rPr lang="en-IN" sz="2000" b="1" u="sng" dirty="0">
                <a:latin typeface="Bookman Old Style" pitchFamily="18" charset="0"/>
              </a:rPr>
              <a:t>Lab </a:t>
            </a:r>
            <a:r>
              <a:rPr lang="en-IN" sz="2000" b="1" u="sng" dirty="0" smtClean="0">
                <a:latin typeface="Bookman Old Style" pitchFamily="18" charset="0"/>
              </a:rPr>
              <a:t>Equipments</a:t>
            </a:r>
          </a:p>
        </p:txBody>
      </p:sp>
      <p:sp>
        <p:nvSpPr>
          <p:cNvPr id="11" name="TextBox 10"/>
          <p:cNvSpPr txBox="1"/>
          <p:nvPr/>
        </p:nvSpPr>
        <p:spPr>
          <a:xfrm>
            <a:off x="531812" y="1265995"/>
            <a:ext cx="6857999" cy="3313599"/>
          </a:xfrm>
          <a:prstGeom prst="rect">
            <a:avLst/>
          </a:prstGeom>
          <a:noFill/>
        </p:spPr>
        <p:txBody>
          <a:bodyPr wrap="square" rtlCol="0">
            <a:spAutoFit/>
          </a:bodyPr>
          <a:lstStyle/>
          <a:p>
            <a:pPr indent="360000" algn="just">
              <a:lnSpc>
                <a:spcPts val="2300"/>
              </a:lnSpc>
              <a:spcBef>
                <a:spcPts val="600"/>
              </a:spcBef>
              <a:spcAft>
                <a:spcPts val="600"/>
              </a:spcAft>
            </a:pPr>
            <a:r>
              <a:rPr lang="en-US" sz="1600" dirty="0">
                <a:latin typeface="Bookman Old Style" pitchFamily="18" charset="0"/>
              </a:rPr>
              <a:t>Our Quality Management System is a scientific and systematic. This department is equipped with equipment like Test Rig designed in accordance with the ISO Standards to conduct load tests on FIBCs, Tensile Testing machine to measure the strength and elongation of the fabrics, webbing, sewing yarns and seams and U.V accelerated weathering machines to measure UV retention as per ISO Standard. The staff involved in the quality management team has a sufficient level of knowledge, experience and information about standards appertaining to FIBC matters. Please find the list of equipment’s used by our Quality team to provide flawless product to our </a:t>
            </a:r>
            <a:r>
              <a:rPr lang="en-US" sz="1600" dirty="0" smtClean="0">
                <a:latin typeface="Bookman Old Style" pitchFamily="18" charset="0"/>
              </a:rPr>
              <a:t>customers. </a:t>
            </a:r>
            <a:endParaRPr lang="en-IN" sz="1600" dirty="0">
              <a:latin typeface="Bookman Old Style" pitchFamily="18" charset="0"/>
            </a:endParaRPr>
          </a:p>
        </p:txBody>
      </p:sp>
      <p:sp>
        <p:nvSpPr>
          <p:cNvPr id="14" name="TextBox 13"/>
          <p:cNvSpPr txBox="1"/>
          <p:nvPr/>
        </p:nvSpPr>
        <p:spPr>
          <a:xfrm>
            <a:off x="360001" y="451766"/>
            <a:ext cx="7199674" cy="477054"/>
          </a:xfrm>
          <a:prstGeom prst="rect">
            <a:avLst/>
          </a:prstGeom>
          <a:noFill/>
        </p:spPr>
        <p:txBody>
          <a:bodyPr wrap="square" rtlCol="0">
            <a:spAutoFit/>
          </a:bodyPr>
          <a:lstStyle/>
          <a:p>
            <a:pPr algn="ctr"/>
            <a:r>
              <a:rPr lang="en-IN" sz="2500" b="1" u="sng" dirty="0" smtClean="0">
                <a:latin typeface="Bookman Old Style" pitchFamily="18" charset="0"/>
              </a:rPr>
              <a:t>Quality Management System</a:t>
            </a:r>
            <a:endParaRPr lang="en-IN" sz="2500" b="1" u="sng" dirty="0">
              <a:latin typeface="Bookman Old Style" pitchFamily="18" charset="0"/>
            </a:endParaRPr>
          </a:p>
        </p:txBody>
      </p:sp>
    </p:spTree>
    <p:extLst>
      <p:ext uri="{BB962C8B-B14F-4D97-AF65-F5344CB8AC3E}">
        <p14:creationId xmlns:p14="http://schemas.microsoft.com/office/powerpoint/2010/main" val="3058164480"/>
      </p:ext>
    </p:extLst>
  </p:cSld>
  <p:clrMapOvr>
    <a:masterClrMapping/>
  </p:clrMapOvr>
  <p:transition spd="slow" advTm="5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 y="477220"/>
            <a:ext cx="7921625" cy="477054"/>
          </a:xfrm>
          <a:prstGeom prst="rect">
            <a:avLst/>
          </a:prstGeom>
          <a:noFill/>
        </p:spPr>
        <p:txBody>
          <a:bodyPr wrap="square" rtlCol="0">
            <a:spAutoFit/>
          </a:bodyPr>
          <a:lstStyle/>
          <a:p>
            <a:pPr algn="ctr"/>
            <a:r>
              <a:rPr lang="en-US" sz="2500" b="1" u="sng" dirty="0" smtClean="0">
                <a:latin typeface="Bookman Old Style" pitchFamily="18" charset="0"/>
              </a:rPr>
              <a:t>Types of Bags</a:t>
            </a:r>
            <a:endParaRPr lang="en-IN" sz="2500" b="1" u="sng" dirty="0">
              <a:latin typeface="Bookman Old Style" pitchFamily="18" charset="0"/>
            </a:endParaRPr>
          </a:p>
        </p:txBody>
      </p:sp>
      <p:pic>
        <p:nvPicPr>
          <p:cNvPr id="2057" name="Picture 9" descr="100 FIBC Circular B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148" y="1600094"/>
            <a:ext cx="1886022" cy="265550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15" descr="Description: D:\Design Work\Web Site\DishaJute\1 FIBC\Ditan101 FIBC Circular Ba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8" y="1602000"/>
            <a:ext cx="1516801" cy="26555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2" descr="Description: C:\Users\Balravi\AppData\Local\Microsoft\Windows\INetCache\Content.Word\DiTan 200 FIBC 4 Pannel Ba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8231" y="4951802"/>
            <a:ext cx="1766274" cy="29210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8" descr="Description: C:\Users\Balravi\AppData\Local\Microsoft\Windows\INetCache\Content.Word\Ditan 201 FIBC 4 Pannel Ba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576" y="5009528"/>
            <a:ext cx="1616590" cy="304165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10" descr="Description: D:\Design Work\Web Site\DishaJute\1 FIBC\DiTan 300 FIBC U Pannel Ba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5991" y="8894001"/>
            <a:ext cx="1786232" cy="3267424"/>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29" descr="Description: D:\Design Work\Web Site\DishaJute\1 FIBC\DiTan 301 FIBC U Pannel Ba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9457" y="8940184"/>
            <a:ext cx="1836127" cy="31173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0"/>
          <p:cNvSpPr>
            <a:spLocks noChangeArrowheads="1"/>
          </p:cNvSpPr>
          <p:nvPr/>
        </p:nvSpPr>
        <p:spPr bwMode="auto">
          <a:xfrm>
            <a:off x="746102" y="1051681"/>
            <a:ext cx="2910184"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Courier New" pitchFamily="49" charset="0"/>
              <a:buChar char="o"/>
              <a:tabLst/>
            </a:pPr>
            <a:endParaRPr kumimoji="0" lang="en-US" sz="500"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n-US" b="1" i="0" strike="noStrike" cap="none" normalizeH="0" baseline="0" dirty="0" smtClean="0">
                <a:ln>
                  <a:noFill/>
                </a:ln>
                <a:solidFill>
                  <a:schemeClr val="tx1"/>
                </a:solidFill>
                <a:effectLst/>
                <a:latin typeface="Bookman Old Style" pitchFamily="18" charset="0"/>
                <a:ea typeface="Times New Roman" pitchFamily="18" charset="0"/>
                <a:cs typeface="Mangal"/>
              </a:rPr>
              <a:t>Circular Bags</a:t>
            </a:r>
            <a:endParaRPr kumimoji="0" lang="en-US" b="1" i="0" strike="noStrike" cap="none" normalizeH="0" baseline="0" dirty="0" smtClean="0">
              <a:ln>
                <a:noFill/>
              </a:ln>
              <a:solidFill>
                <a:schemeClr val="tx1"/>
              </a:solidFill>
              <a:effectLst/>
              <a:latin typeface="Bookman Old Style" pitchFamily="18" charset="0"/>
              <a:cs typeface="Arial" pitchFamily="34" charset="0"/>
            </a:endParaRPr>
          </a:p>
        </p:txBody>
      </p:sp>
      <p:sp>
        <p:nvSpPr>
          <p:cNvPr id="4" name="Rectangle 11"/>
          <p:cNvSpPr>
            <a:spLocks noChangeArrowheads="1"/>
          </p:cNvSpPr>
          <p:nvPr/>
        </p:nvSpPr>
        <p:spPr bwMode="auto">
          <a:xfrm>
            <a:off x="3839626" y="3025030"/>
            <a:ext cx="2423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000000"/>
                </a:solidFill>
                <a:effectLst/>
                <a:latin typeface="Franklin Gothic Book" pitchFamily="34" charset="0"/>
                <a:ea typeface="Times New Roman" pitchFamily="18" charset="0"/>
                <a:cs typeface="Mangal"/>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12"/>
          <p:cNvSpPr>
            <a:spLocks noChangeArrowheads="1"/>
          </p:cNvSpPr>
          <p:nvPr/>
        </p:nvSpPr>
        <p:spPr bwMode="auto">
          <a:xfrm>
            <a:off x="770127" y="4599256"/>
            <a:ext cx="19960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strike="noStrike" cap="none" normalizeH="0" baseline="0" dirty="0" smtClean="0">
                <a:ln>
                  <a:noFill/>
                </a:ln>
                <a:solidFill>
                  <a:schemeClr val="tx1"/>
                </a:solidFill>
                <a:effectLst/>
                <a:latin typeface="Bookman Old Style" pitchFamily="18" charset="0"/>
                <a:ea typeface="Times New Roman" pitchFamily="18" charset="0"/>
                <a:cs typeface="Mangal"/>
              </a:rPr>
              <a:t>4 Panel Bags</a:t>
            </a:r>
            <a:endParaRPr kumimoji="0" lang="en-US" b="1" i="0" strike="noStrike" cap="none" normalizeH="0" baseline="0" dirty="0" smtClean="0">
              <a:ln>
                <a:noFill/>
              </a:ln>
              <a:solidFill>
                <a:schemeClr val="tx1"/>
              </a:solidFill>
              <a:effectLst/>
              <a:latin typeface="Bookman Old Style" pitchFamily="18" charset="0"/>
              <a:cs typeface="Arial" pitchFamily="34" charset="0"/>
            </a:endParaRPr>
          </a:p>
        </p:txBody>
      </p:sp>
      <p:sp>
        <p:nvSpPr>
          <p:cNvPr id="11" name="Rectangle 13"/>
          <p:cNvSpPr>
            <a:spLocks noChangeArrowheads="1"/>
          </p:cNvSpPr>
          <p:nvPr/>
        </p:nvSpPr>
        <p:spPr bwMode="auto">
          <a:xfrm>
            <a:off x="2" y="1205374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4" name="Rectangle 14"/>
          <p:cNvSpPr>
            <a:spLocks noChangeArrowheads="1"/>
          </p:cNvSpPr>
          <p:nvPr/>
        </p:nvSpPr>
        <p:spPr bwMode="auto">
          <a:xfrm>
            <a:off x="768379" y="8507064"/>
            <a:ext cx="193193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strike="noStrike" cap="none" normalizeH="0" baseline="0" dirty="0" smtClean="0">
                <a:ln>
                  <a:noFill/>
                </a:ln>
                <a:solidFill>
                  <a:schemeClr val="tx1"/>
                </a:solidFill>
                <a:effectLst/>
                <a:latin typeface="Bookman Old Style" pitchFamily="18" charset="0"/>
                <a:ea typeface="Times New Roman" pitchFamily="18" charset="0"/>
                <a:cs typeface="Mangal"/>
              </a:rPr>
              <a:t>U Panel Bags</a:t>
            </a:r>
            <a:endParaRPr kumimoji="0" lang="en-US" b="1" i="0" strike="noStrike" cap="none" normalizeH="0" baseline="0" dirty="0" smtClean="0">
              <a:ln>
                <a:noFill/>
              </a:ln>
              <a:solidFill>
                <a:schemeClr val="tx1"/>
              </a:solidFill>
              <a:effectLst/>
              <a:latin typeface="Bookman Old Style" pitchFamily="18" charset="0"/>
              <a:cs typeface="Arial" pitchFamily="34" charset="0"/>
            </a:endParaRPr>
          </a:p>
        </p:txBody>
      </p:sp>
      <p:sp>
        <p:nvSpPr>
          <p:cNvPr id="15" name="Rectangle 15"/>
          <p:cNvSpPr>
            <a:spLocks noChangeArrowheads="1"/>
          </p:cNvSpPr>
          <p:nvPr/>
        </p:nvSpPr>
        <p:spPr bwMode="auto">
          <a:xfrm>
            <a:off x="2" y="1817294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6" name="Rectangle 16"/>
          <p:cNvSpPr>
            <a:spLocks noChangeArrowheads="1"/>
          </p:cNvSpPr>
          <p:nvPr/>
        </p:nvSpPr>
        <p:spPr bwMode="auto">
          <a:xfrm>
            <a:off x="2" y="1962770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8" name="Rectangle 17"/>
          <p:cNvSpPr>
            <a:spLocks noChangeArrowheads="1"/>
          </p:cNvSpPr>
          <p:nvPr/>
        </p:nvSpPr>
        <p:spPr bwMode="auto">
          <a:xfrm>
            <a:off x="2" y="227450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46319986"/>
      </p:ext>
    </p:extLst>
  </p:cSld>
  <p:clrMapOvr>
    <a:masterClrMapping/>
  </p:clrMapOvr>
  <p:transition spd="slow" advTm="3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
          <p:cNvSpPr>
            <a:spLocks noChangeArrowheads="1"/>
          </p:cNvSpPr>
          <p:nvPr/>
        </p:nvSpPr>
        <p:spPr bwMode="auto">
          <a:xfrm>
            <a:off x="757891" y="968629"/>
            <a:ext cx="2910184"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Courier New" pitchFamily="49" charset="0"/>
              <a:buChar char="o"/>
              <a:tabLst/>
            </a:pPr>
            <a:endParaRPr kumimoji="0" lang="en-US" sz="500" b="0" i="0" u="none" strike="noStrike" cap="none" normalizeH="0" baseline="0" dirty="0" smtClean="0">
              <a:ln>
                <a:noFill/>
              </a:ln>
              <a:solidFill>
                <a:schemeClr val="tx1"/>
              </a:solidFill>
              <a:effectLst/>
              <a:latin typeface="Arial" pitchFamily="34" charset="0"/>
              <a:cs typeface="Arial" pitchFamily="34" charset="0"/>
            </a:endParaRPr>
          </a:p>
          <a:p>
            <a:pPr marL="285750" lvl="0" indent="-285750" fontAlgn="base">
              <a:spcBef>
                <a:spcPct val="0"/>
              </a:spcBef>
              <a:spcAft>
                <a:spcPct val="0"/>
              </a:spcAft>
              <a:buFont typeface="Wingdings" pitchFamily="2" charset="2"/>
              <a:buChar char="v"/>
            </a:pPr>
            <a:r>
              <a:rPr lang="en-US" b="1" dirty="0" smtClean="0">
                <a:latin typeface="Bookman Old Style" pitchFamily="18" charset="0"/>
                <a:ea typeface="Times New Roman" pitchFamily="18" charset="0"/>
                <a:cs typeface="Mangal"/>
              </a:rPr>
              <a:t>Baffle </a:t>
            </a:r>
            <a:r>
              <a:rPr lang="en-US" b="1" dirty="0">
                <a:latin typeface="Bookman Old Style" pitchFamily="18" charset="0"/>
                <a:ea typeface="Times New Roman" pitchFamily="18" charset="0"/>
                <a:cs typeface="Mangal"/>
              </a:rPr>
              <a:t>Bags</a:t>
            </a:r>
            <a:endParaRPr lang="en-US" b="1" dirty="0">
              <a:latin typeface="Bookman Old Style" pitchFamily="18" charset="0"/>
              <a:cs typeface="Arial" pitchFamily="34" charset="0"/>
            </a:endParaRPr>
          </a:p>
        </p:txBody>
      </p:sp>
      <p:sp>
        <p:nvSpPr>
          <p:cNvPr id="4" name="Rectangle 11"/>
          <p:cNvSpPr>
            <a:spLocks noChangeArrowheads="1"/>
          </p:cNvSpPr>
          <p:nvPr/>
        </p:nvSpPr>
        <p:spPr bwMode="auto">
          <a:xfrm>
            <a:off x="3839626" y="3025030"/>
            <a:ext cx="2423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000000"/>
                </a:solidFill>
                <a:effectLst/>
                <a:latin typeface="Franklin Gothic Book" pitchFamily="34" charset="0"/>
                <a:ea typeface="Times New Roman" pitchFamily="18" charset="0"/>
                <a:cs typeface="Mangal"/>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12"/>
          <p:cNvSpPr>
            <a:spLocks noChangeArrowheads="1"/>
          </p:cNvSpPr>
          <p:nvPr/>
        </p:nvSpPr>
        <p:spPr bwMode="auto">
          <a:xfrm>
            <a:off x="770127" y="4599256"/>
            <a:ext cx="21226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strike="noStrike" cap="none" normalizeH="0" baseline="0" dirty="0" smtClean="0">
                <a:ln>
                  <a:noFill/>
                </a:ln>
                <a:solidFill>
                  <a:schemeClr val="tx1"/>
                </a:solidFill>
                <a:effectLst/>
                <a:latin typeface="Bookman Old Style" pitchFamily="18" charset="0"/>
                <a:ea typeface="Times New Roman" pitchFamily="18" charset="0"/>
                <a:cs typeface="Mangal"/>
              </a:rPr>
              <a:t>One Loop Bag</a:t>
            </a:r>
            <a:endParaRPr kumimoji="0" lang="en-US" b="1" i="0" strike="noStrike" cap="none" normalizeH="0" baseline="0" dirty="0" smtClean="0">
              <a:ln>
                <a:noFill/>
              </a:ln>
              <a:solidFill>
                <a:schemeClr val="tx1"/>
              </a:solidFill>
              <a:effectLst/>
              <a:latin typeface="Bookman Old Style" pitchFamily="18" charset="0"/>
              <a:cs typeface="Arial" pitchFamily="34" charset="0"/>
            </a:endParaRPr>
          </a:p>
        </p:txBody>
      </p:sp>
      <p:sp>
        <p:nvSpPr>
          <p:cNvPr id="11" name="Rectangle 13"/>
          <p:cNvSpPr>
            <a:spLocks noChangeArrowheads="1"/>
          </p:cNvSpPr>
          <p:nvPr/>
        </p:nvSpPr>
        <p:spPr bwMode="auto">
          <a:xfrm>
            <a:off x="2" y="1205374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4" name="Rectangle 14"/>
          <p:cNvSpPr>
            <a:spLocks noChangeArrowheads="1"/>
          </p:cNvSpPr>
          <p:nvPr/>
        </p:nvSpPr>
        <p:spPr bwMode="auto">
          <a:xfrm>
            <a:off x="768377" y="8507064"/>
            <a:ext cx="213552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strike="noStrike" cap="none" normalizeH="0" baseline="0" dirty="0" smtClean="0">
                <a:ln>
                  <a:noFill/>
                </a:ln>
                <a:solidFill>
                  <a:schemeClr val="tx1"/>
                </a:solidFill>
                <a:effectLst/>
                <a:latin typeface="Bookman Old Style" pitchFamily="18" charset="0"/>
                <a:ea typeface="Times New Roman" pitchFamily="18" charset="0"/>
                <a:cs typeface="Mangal"/>
              </a:rPr>
              <a:t>Two Loop Bag</a:t>
            </a:r>
            <a:endParaRPr kumimoji="0" lang="en-US" b="1" i="0" strike="noStrike" cap="none" normalizeH="0" baseline="0" dirty="0" smtClean="0">
              <a:ln>
                <a:noFill/>
              </a:ln>
              <a:solidFill>
                <a:schemeClr val="tx1"/>
              </a:solidFill>
              <a:effectLst/>
              <a:latin typeface="Bookman Old Style" pitchFamily="18" charset="0"/>
              <a:cs typeface="Arial" pitchFamily="34" charset="0"/>
            </a:endParaRPr>
          </a:p>
        </p:txBody>
      </p:sp>
      <p:sp>
        <p:nvSpPr>
          <p:cNvPr id="15" name="Rectangle 15"/>
          <p:cNvSpPr>
            <a:spLocks noChangeArrowheads="1"/>
          </p:cNvSpPr>
          <p:nvPr/>
        </p:nvSpPr>
        <p:spPr bwMode="auto">
          <a:xfrm>
            <a:off x="2" y="1817294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6" name="Rectangle 16"/>
          <p:cNvSpPr>
            <a:spLocks noChangeArrowheads="1"/>
          </p:cNvSpPr>
          <p:nvPr/>
        </p:nvSpPr>
        <p:spPr bwMode="auto">
          <a:xfrm>
            <a:off x="2" y="1962770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8" name="Rectangle 17"/>
          <p:cNvSpPr>
            <a:spLocks noChangeArrowheads="1"/>
          </p:cNvSpPr>
          <p:nvPr/>
        </p:nvSpPr>
        <p:spPr bwMode="auto">
          <a:xfrm>
            <a:off x="2" y="227450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7" name="Picture 3" descr="Ditan 400 FIBC Buffle B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4323" y="1457466"/>
            <a:ext cx="1816169" cy="2886417"/>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34" descr="Description: D:\Design Work\Web Site\DishaJute\1 FIBC\Ditan 401 FIBC Buffle Ba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1547" y="1207160"/>
            <a:ext cx="1756295" cy="304805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5"/>
          <p:cNvSpPr>
            <a:spLocks noChangeArrowheads="1"/>
          </p:cNvSpPr>
          <p:nvPr/>
        </p:nvSpPr>
        <p:spPr bwMode="auto">
          <a:xfrm>
            <a:off x="3839626" y="3255943"/>
            <a:ext cx="2423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000000"/>
                </a:solidFill>
                <a:effectLst/>
                <a:latin typeface="Franklin Gothic Book" pitchFamily="34" charset="0"/>
                <a:ea typeface="Times New Roman" pitchFamily="18" charset="0"/>
                <a:cs typeface="Mangal"/>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6"/>
          <p:cNvSpPr>
            <a:spLocks noChangeArrowheads="1"/>
          </p:cNvSpPr>
          <p:nvPr/>
        </p:nvSpPr>
        <p:spPr bwMode="auto">
          <a:xfrm>
            <a:off x="2" y="429505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9" name="Rectangle 7"/>
          <p:cNvSpPr>
            <a:spLocks noChangeArrowheads="1"/>
          </p:cNvSpPr>
          <p:nvPr/>
        </p:nvSpPr>
        <p:spPr bwMode="auto">
          <a:xfrm>
            <a:off x="2" y="734311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32" name="Picture 8" descr="D:\Design Work\Web Site\DishaJute\1 FIBC\600 FIBC2 Loop Ba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8629" y="8903706"/>
            <a:ext cx="1904257" cy="313090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D:\Design Work\Web Site\DishaJute\1 FIBC\601 FIBC 2 Loop Ba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2878" y="8903704"/>
            <a:ext cx="1824966" cy="30005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Design Work\Web Site\DishaJute\1 FIBC\500 FIBC Single Ba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7665" y="4957675"/>
            <a:ext cx="2004157" cy="3295156"/>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D:\Design Work\Web Site\DishaJute\1 FIBC\501 FIBC Single Ba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52814" y="4956942"/>
            <a:ext cx="1925030" cy="3295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613744"/>
      </p:ext>
    </p:extLst>
  </p:cSld>
  <p:clrMapOvr>
    <a:masterClrMapping/>
  </p:clrMapOvr>
  <p:transition spd="slow" advTm="3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
          <p:cNvSpPr>
            <a:spLocks noChangeArrowheads="1"/>
          </p:cNvSpPr>
          <p:nvPr/>
        </p:nvSpPr>
        <p:spPr bwMode="auto">
          <a:xfrm>
            <a:off x="757891" y="968629"/>
            <a:ext cx="2910184"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Courier New" pitchFamily="49" charset="0"/>
              <a:buChar char="o"/>
              <a:tabLst/>
            </a:pPr>
            <a:endParaRPr kumimoji="0" lang="en-US" sz="500" b="0" i="0" u="none" strike="noStrike" cap="none" normalizeH="0" baseline="0" dirty="0" smtClean="0">
              <a:ln>
                <a:noFill/>
              </a:ln>
              <a:solidFill>
                <a:schemeClr val="tx1"/>
              </a:solidFill>
              <a:effectLst/>
              <a:latin typeface="Arial" pitchFamily="34" charset="0"/>
              <a:cs typeface="Arial" pitchFamily="34" charset="0"/>
            </a:endParaRPr>
          </a:p>
          <a:p>
            <a:pPr marL="285750" lvl="0" indent="-285750" fontAlgn="base">
              <a:spcBef>
                <a:spcPct val="0"/>
              </a:spcBef>
              <a:spcAft>
                <a:spcPct val="0"/>
              </a:spcAft>
              <a:buFont typeface="Wingdings" pitchFamily="2" charset="2"/>
              <a:buChar char="v"/>
            </a:pPr>
            <a:r>
              <a:rPr lang="en-US" b="1" dirty="0" smtClean="0">
                <a:latin typeface="Bookman Old Style" pitchFamily="18" charset="0"/>
                <a:ea typeface="Times New Roman" pitchFamily="18" charset="0"/>
                <a:cs typeface="Mangal"/>
              </a:rPr>
              <a:t>Webbing</a:t>
            </a:r>
          </a:p>
        </p:txBody>
      </p:sp>
      <p:sp>
        <p:nvSpPr>
          <p:cNvPr id="4" name="Rectangle 11"/>
          <p:cNvSpPr>
            <a:spLocks noChangeArrowheads="1"/>
          </p:cNvSpPr>
          <p:nvPr/>
        </p:nvSpPr>
        <p:spPr bwMode="auto">
          <a:xfrm>
            <a:off x="3839626" y="3025030"/>
            <a:ext cx="2423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000000"/>
                </a:solidFill>
                <a:effectLst/>
                <a:latin typeface="Franklin Gothic Book" pitchFamily="34" charset="0"/>
                <a:ea typeface="Times New Roman" pitchFamily="18" charset="0"/>
                <a:cs typeface="Mangal"/>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12"/>
          <p:cNvSpPr>
            <a:spLocks noChangeArrowheads="1"/>
          </p:cNvSpPr>
          <p:nvPr/>
        </p:nvSpPr>
        <p:spPr bwMode="auto">
          <a:xfrm>
            <a:off x="770127" y="4599256"/>
            <a:ext cx="9733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strike="noStrike" cap="none" normalizeH="0" baseline="0" dirty="0" smtClean="0">
                <a:ln>
                  <a:noFill/>
                </a:ln>
                <a:solidFill>
                  <a:schemeClr val="tx1"/>
                </a:solidFill>
                <a:effectLst/>
                <a:latin typeface="Bookman Old Style" pitchFamily="18" charset="0"/>
                <a:ea typeface="Times New Roman" pitchFamily="18" charset="0"/>
                <a:cs typeface="Mangal"/>
              </a:rPr>
              <a:t>Ties</a:t>
            </a:r>
            <a:endParaRPr kumimoji="0" lang="en-US" b="1" i="0" strike="noStrike" cap="none" normalizeH="0" baseline="0" dirty="0" smtClean="0">
              <a:ln>
                <a:noFill/>
              </a:ln>
              <a:solidFill>
                <a:schemeClr val="tx1"/>
              </a:solidFill>
              <a:effectLst/>
              <a:latin typeface="Bookman Old Style" pitchFamily="18" charset="0"/>
              <a:cs typeface="Arial" pitchFamily="34" charset="0"/>
            </a:endParaRPr>
          </a:p>
        </p:txBody>
      </p:sp>
      <p:sp>
        <p:nvSpPr>
          <p:cNvPr id="11" name="Rectangle 13"/>
          <p:cNvSpPr>
            <a:spLocks noChangeArrowheads="1"/>
          </p:cNvSpPr>
          <p:nvPr/>
        </p:nvSpPr>
        <p:spPr bwMode="auto">
          <a:xfrm>
            <a:off x="2" y="1205374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4" name="Rectangle 14"/>
          <p:cNvSpPr>
            <a:spLocks noChangeArrowheads="1"/>
          </p:cNvSpPr>
          <p:nvPr/>
        </p:nvSpPr>
        <p:spPr bwMode="auto">
          <a:xfrm>
            <a:off x="768377" y="8507064"/>
            <a:ext cx="2358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lvl="0" indent="-285750" fontAlgn="base">
              <a:spcBef>
                <a:spcPct val="0"/>
              </a:spcBef>
              <a:spcAft>
                <a:spcPct val="0"/>
              </a:spcAft>
              <a:buFont typeface="Wingdings" pitchFamily="2" charset="2"/>
              <a:buChar char="v"/>
            </a:pPr>
            <a:r>
              <a:rPr lang="en-US" b="1" dirty="0" smtClean="0">
                <a:latin typeface="Bookman Old Style" pitchFamily="18" charset="0"/>
                <a:ea typeface="Times New Roman" pitchFamily="18" charset="0"/>
                <a:cs typeface="Mangal"/>
              </a:rPr>
              <a:t>Fibrillated Yarn</a:t>
            </a:r>
            <a:endParaRPr kumimoji="0" lang="en-US" b="1" i="0" strike="noStrike" cap="none" normalizeH="0" baseline="0" dirty="0" smtClean="0">
              <a:ln>
                <a:noFill/>
              </a:ln>
              <a:solidFill>
                <a:schemeClr val="tx1"/>
              </a:solidFill>
              <a:effectLst/>
              <a:latin typeface="Bookman Old Style" pitchFamily="18" charset="0"/>
              <a:cs typeface="Arial" pitchFamily="34" charset="0"/>
            </a:endParaRPr>
          </a:p>
        </p:txBody>
      </p:sp>
      <p:sp>
        <p:nvSpPr>
          <p:cNvPr id="15" name="Rectangle 15"/>
          <p:cNvSpPr>
            <a:spLocks noChangeArrowheads="1"/>
          </p:cNvSpPr>
          <p:nvPr/>
        </p:nvSpPr>
        <p:spPr bwMode="auto">
          <a:xfrm>
            <a:off x="2" y="1817294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6" name="Rectangle 16"/>
          <p:cNvSpPr>
            <a:spLocks noChangeArrowheads="1"/>
          </p:cNvSpPr>
          <p:nvPr/>
        </p:nvSpPr>
        <p:spPr bwMode="auto">
          <a:xfrm>
            <a:off x="2" y="1962770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8" name="Rectangle 17"/>
          <p:cNvSpPr>
            <a:spLocks noChangeArrowheads="1"/>
          </p:cNvSpPr>
          <p:nvPr/>
        </p:nvSpPr>
        <p:spPr bwMode="auto">
          <a:xfrm>
            <a:off x="2" y="227450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5"/>
          <p:cNvSpPr>
            <a:spLocks noChangeArrowheads="1"/>
          </p:cNvSpPr>
          <p:nvPr/>
        </p:nvSpPr>
        <p:spPr bwMode="auto">
          <a:xfrm>
            <a:off x="3839626" y="3255943"/>
            <a:ext cx="2423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000000"/>
                </a:solidFill>
                <a:effectLst/>
                <a:latin typeface="Franklin Gothic Book" pitchFamily="34" charset="0"/>
                <a:ea typeface="Times New Roman" pitchFamily="18" charset="0"/>
                <a:cs typeface="Mangal"/>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6"/>
          <p:cNvSpPr>
            <a:spLocks noChangeArrowheads="1"/>
          </p:cNvSpPr>
          <p:nvPr/>
        </p:nvSpPr>
        <p:spPr bwMode="auto">
          <a:xfrm>
            <a:off x="2" y="429505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9" name="Rectangle 7"/>
          <p:cNvSpPr>
            <a:spLocks noChangeArrowheads="1"/>
          </p:cNvSpPr>
          <p:nvPr/>
        </p:nvSpPr>
        <p:spPr bwMode="auto">
          <a:xfrm>
            <a:off x="2" y="734311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descr="C:\Users\Balravi\Desktop\Web Site\02 Webibg  DiTa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4000" y="1424437"/>
            <a:ext cx="2005200" cy="30605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descr="C:\Users\Balravi\Desktop\Web Site\01 Webibg  DiTa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7200" y="1424884"/>
            <a:ext cx="2005200" cy="30605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Balravi\Desktop\Web Site\03 Ties  DiTa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4903" y="4998232"/>
            <a:ext cx="2005200" cy="306056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Balravi\Desktop\Web Site\13 PP Fabrilated Yarn DiTa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8413" y="8877300"/>
            <a:ext cx="2005200" cy="30605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Balravi\Desktop\Web Site\14 PP Fabrilated Yarn DiTa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148" y="8877300"/>
            <a:ext cx="2005200" cy="3060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588628"/>
      </p:ext>
    </p:extLst>
  </p:cSld>
  <p:clrMapOvr>
    <a:masterClrMapping/>
  </p:clrMapOvr>
  <p:transition spd="slow" advTm="3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757890" y="337301"/>
            <a:ext cx="6496627" cy="477054"/>
          </a:xfrm>
          <a:prstGeom prst="rect">
            <a:avLst/>
          </a:prstGeom>
          <a:noFill/>
        </p:spPr>
        <p:txBody>
          <a:bodyPr wrap="square" rtlCol="0">
            <a:spAutoFit/>
          </a:bodyPr>
          <a:lstStyle/>
          <a:p>
            <a:pPr algn="ctr"/>
            <a:r>
              <a:rPr lang="en-US" sz="2500" b="1" u="sng" dirty="0" smtClean="0">
                <a:latin typeface="Bookman Old Style" pitchFamily="18" charset="0"/>
              </a:rPr>
              <a:t>Machinery Installed for FIBC</a:t>
            </a:r>
            <a:endParaRPr lang="en-IN" sz="2500" b="1" u="sng" dirty="0">
              <a:latin typeface="Bookman Old Style"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877888672"/>
              </p:ext>
            </p:extLst>
          </p:nvPr>
        </p:nvGraphicFramePr>
        <p:xfrm>
          <a:off x="751298" y="1551747"/>
          <a:ext cx="6442688" cy="10037290"/>
        </p:xfrm>
        <a:graphic>
          <a:graphicData uri="http://schemas.openxmlformats.org/drawingml/2006/table">
            <a:tbl>
              <a:tblPr firstRow="1" firstCol="1" bandRow="1">
                <a:tableStyleId>{5C22544A-7EE6-4342-B048-85BDC9FD1C3A}</a:tableStyleId>
              </a:tblPr>
              <a:tblGrid>
                <a:gridCol w="524650"/>
                <a:gridCol w="4703592"/>
                <a:gridCol w="1214446"/>
              </a:tblGrid>
              <a:tr h="331890">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Sr.</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Machine Description</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err="1">
                          <a:solidFill>
                            <a:schemeClr val="tx1"/>
                          </a:solidFill>
                          <a:effectLst/>
                          <a:latin typeface="Arial Narrow" pitchFamily="34" charset="0"/>
                        </a:rPr>
                        <a:t>Nos</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0218">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Tape Plant - Lorex 1600 HS (600 KG/Hour)</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Cheese Winders attached </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284</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3</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Lamination Plant</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4</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Circular Loom - LSL 620</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4</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5</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Circular Loom - NOVA 620</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10</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6</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Circular Loom - NOVA 82</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4</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7</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Needle Loom 50 MM -  6 Head</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8</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Needle Loom 75 MM -  4 Head</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3</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9</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Needle Loom 100 MM -  2 Head</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10</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Needle Loom 30 MM -  2 Head</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Twisting Machine - 24 Spindle</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12</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Automatic Fabric Cutting Machine</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13</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Automatic Belt Cutting Machine</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14</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Baffle Punching Machine</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15</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Round Punching Machine</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16</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Printing Machine 4 Colours</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17</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Printing Machine 5 Colours</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18</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Bag Cleaning Machine </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19</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Stitching Machine - Heracle</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6</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20</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a:solidFill>
                            <a:schemeClr val="tx1"/>
                          </a:solidFill>
                          <a:effectLst/>
                          <a:latin typeface="Arial Narrow" pitchFamily="34" charset="0"/>
                        </a:rPr>
                        <a:t>Stitching Machine - VMC</a:t>
                      </a:r>
                      <a:endParaRPr lang="en-IN" sz="180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6</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a:solidFill>
                            <a:schemeClr val="tx1"/>
                          </a:solidFill>
                          <a:effectLst/>
                          <a:latin typeface="Arial Narrow" pitchFamily="34" charset="0"/>
                        </a:rPr>
                        <a:t>Stitching Machine - DDR 603</a:t>
                      </a:r>
                      <a:endParaRPr lang="en-IN" sz="180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6</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22</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a:solidFill>
                            <a:schemeClr val="tx1"/>
                          </a:solidFill>
                          <a:effectLst/>
                          <a:latin typeface="Arial Narrow" pitchFamily="34" charset="0"/>
                        </a:rPr>
                        <a:t>Stitching Machine - LU – 1510-N</a:t>
                      </a:r>
                      <a:endParaRPr lang="en-IN" sz="180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24</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23</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Inspection Tables</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4</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24</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UV Weatherometer</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61472">
                <a:tc>
                  <a:txBody>
                    <a:bodyPr/>
                    <a:lstStyle/>
                    <a:p>
                      <a:pPr algn="ctr">
                        <a:lnSpc>
                          <a:spcPts val="2800"/>
                        </a:lnSpc>
                        <a:spcBef>
                          <a:spcPts val="1200"/>
                        </a:spcBef>
                        <a:spcAft>
                          <a:spcPts val="1200"/>
                        </a:spcAft>
                      </a:pPr>
                      <a:r>
                        <a:rPr lang="en-IN" sz="1800" dirty="0" smtClean="0">
                          <a:solidFill>
                            <a:schemeClr val="tx1"/>
                          </a:solidFill>
                          <a:effectLst/>
                          <a:latin typeface="Arial Narrow" pitchFamily="34" charset="0"/>
                        </a:rPr>
                        <a:t>25</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Hydraulic Baling Press Machine (150 Ton) 95 x 115 cm</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a:solidFill>
                            <a:schemeClr val="tx1"/>
                          </a:solidFill>
                          <a:effectLst/>
                          <a:latin typeface="Arial Narrow" pitchFamily="34" charset="0"/>
                        </a:rPr>
                        <a:t>26</a:t>
                      </a:r>
                      <a:endParaRPr lang="en-IN" sz="180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Air Compressor with Dryer</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2316">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27</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2800"/>
                        </a:lnSpc>
                        <a:spcBef>
                          <a:spcPts val="1200"/>
                        </a:spcBef>
                        <a:spcAft>
                          <a:spcPts val="1200"/>
                        </a:spcAft>
                      </a:pPr>
                      <a:r>
                        <a:rPr lang="en-IN" sz="1800" dirty="0">
                          <a:solidFill>
                            <a:schemeClr val="tx1"/>
                          </a:solidFill>
                          <a:effectLst/>
                          <a:latin typeface="Arial Narrow" pitchFamily="34" charset="0"/>
                        </a:rPr>
                        <a:t>D. G. Set</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800"/>
                        </a:lnSpc>
                        <a:spcBef>
                          <a:spcPts val="1200"/>
                        </a:spcBef>
                        <a:spcAft>
                          <a:spcPts val="1200"/>
                        </a:spcAft>
                      </a:pPr>
                      <a:r>
                        <a:rPr lang="en-IN" sz="1800" dirty="0">
                          <a:solidFill>
                            <a:schemeClr val="tx1"/>
                          </a:solidFill>
                          <a:effectLst/>
                          <a:latin typeface="Arial Narrow" pitchFamily="34" charset="0"/>
                        </a:rPr>
                        <a:t>2</a:t>
                      </a:r>
                      <a:endParaRPr lang="en-IN" sz="1800" dirty="0">
                        <a:solidFill>
                          <a:schemeClr val="tx1"/>
                        </a:solidFill>
                        <a:effectLst/>
                        <a:latin typeface="Arial Narrow" pitchFamily="34" charset="0"/>
                        <a:ea typeface="Franklin Gothic Book"/>
                        <a:cs typeface="Mangal"/>
                      </a:endParaRPr>
                    </a:p>
                  </a:txBody>
                  <a:tcPr marL="71848" marR="71848"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490275607"/>
      </p:ext>
    </p:extLst>
  </p:cSld>
  <p:clrMapOvr>
    <a:masterClrMapping/>
  </p:clrMapOvr>
  <p:transition spd="slow" advTm="5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1" descr="Description: D:\Design Work\Profile\FIBC Belt.jpeg"/>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978" y="9481365"/>
            <a:ext cx="6480000" cy="28800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Rectangle 4"/>
          <p:cNvSpPr>
            <a:spLocks noChangeArrowheads="1"/>
          </p:cNvSpPr>
          <p:nvPr/>
        </p:nvSpPr>
        <p:spPr bwMode="auto">
          <a:xfrm>
            <a:off x="817200" y="1056784"/>
            <a:ext cx="180535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Tape Plant</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5"/>
          <p:cNvSpPr>
            <a:spLocks noChangeArrowheads="1"/>
          </p:cNvSpPr>
          <p:nvPr/>
        </p:nvSpPr>
        <p:spPr bwMode="auto">
          <a:xfrm>
            <a:off x="888978" y="9124175"/>
            <a:ext cx="218521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Needle Looms</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Rectangle 7"/>
          <p:cNvSpPr>
            <a:spLocks noChangeArrowheads="1"/>
          </p:cNvSpPr>
          <p:nvPr/>
        </p:nvSpPr>
        <p:spPr bwMode="auto">
          <a:xfrm>
            <a:off x="2" y="1002170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5"/>
          <p:cNvSpPr>
            <a:spLocks noChangeArrowheads="1"/>
          </p:cNvSpPr>
          <p:nvPr/>
        </p:nvSpPr>
        <p:spPr bwMode="auto">
          <a:xfrm>
            <a:off x="817540" y="5052209"/>
            <a:ext cx="23046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Circular Looms</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4"/>
          <p:cNvSpPr>
            <a:spLocks noChangeArrowheads="1"/>
          </p:cNvSpPr>
          <p:nvPr/>
        </p:nvSpPr>
        <p:spPr bwMode="auto">
          <a:xfrm>
            <a:off x="417150" y="360000"/>
            <a:ext cx="70571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tabLst/>
            </a:pPr>
            <a:r>
              <a:rPr kumimoji="0" lang="en-US" sz="2400" b="0" i="0" u="none" strike="noStrike" cap="none" normalizeH="0" baseline="0" dirty="0" smtClean="0">
                <a:ln>
                  <a:noFill/>
                </a:ln>
                <a:solidFill>
                  <a:schemeClr val="tx1"/>
                </a:solidFill>
                <a:effectLst/>
                <a:latin typeface="Arial Black" pitchFamily="34" charset="0"/>
                <a:ea typeface="Times New Roman" pitchFamily="18" charset="0"/>
                <a:cs typeface="Mangal"/>
              </a:rPr>
              <a:t>Machinery Installed for FIBC</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Picture 2" descr="C:\Users\Balravi\Downloads\FIBC Tape Plant.jpeg"/>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000" y="1440000"/>
            <a:ext cx="6480000" cy="28800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3074" name="Picture 2" descr="C:\Users\Balravi\Downloads\WhatsApp Image 2023-02-14 at 5.17.13 PM.jpeg"/>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540" y="5480837"/>
            <a:ext cx="6480000" cy="28800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465291"/>
      </p:ext>
    </p:extLst>
  </p:cSld>
  <p:clrMapOvr>
    <a:masterClrMapping/>
  </p:clrMapOvr>
  <p:transition spd="slow" advTm="3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826725" y="1056109"/>
            <a:ext cx="45914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Four Colours Printing Machine</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5"/>
          <p:cNvSpPr>
            <a:spLocks noChangeArrowheads="1"/>
          </p:cNvSpPr>
          <p:nvPr/>
        </p:nvSpPr>
        <p:spPr bwMode="auto">
          <a:xfrm>
            <a:off x="817200" y="5077059"/>
            <a:ext cx="29338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Lamination Machine</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Rectangle 7"/>
          <p:cNvSpPr>
            <a:spLocks noChangeArrowheads="1"/>
          </p:cNvSpPr>
          <p:nvPr/>
        </p:nvSpPr>
        <p:spPr bwMode="auto">
          <a:xfrm>
            <a:off x="2" y="1002170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5"/>
          <p:cNvSpPr>
            <a:spLocks noChangeArrowheads="1"/>
          </p:cNvSpPr>
          <p:nvPr/>
        </p:nvSpPr>
        <p:spPr bwMode="auto">
          <a:xfrm>
            <a:off x="831329" y="8982432"/>
            <a:ext cx="33188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Fabric Cutting Machine</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pic>
        <p:nvPicPr>
          <p:cNvPr id="14" name="Picture 13" descr="D:\Design Work\Profile\FIBC Four Colour Printing Machine.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00" y="1440000"/>
            <a:ext cx="6480000" cy="2880000"/>
          </a:xfrm>
          <a:prstGeom prst="rect">
            <a:avLst/>
          </a:prstGeom>
          <a:noFill/>
          <a:ln>
            <a:noFill/>
          </a:ln>
          <a:effectLst>
            <a:softEdge rad="127000"/>
          </a:effectLst>
        </p:spPr>
      </p:pic>
      <p:pic>
        <p:nvPicPr>
          <p:cNvPr id="15" name="Picture 14" descr="D:\Design Work\Profile\FIBC Lamination Machin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0000" y="5400000"/>
            <a:ext cx="6480000" cy="2880000"/>
          </a:xfrm>
          <a:prstGeom prst="rect">
            <a:avLst/>
          </a:prstGeom>
          <a:noFill/>
          <a:ln>
            <a:noFill/>
          </a:ln>
          <a:effectLst>
            <a:softEdge rad="127000"/>
          </a:effectLst>
        </p:spPr>
      </p:pic>
      <p:pic>
        <p:nvPicPr>
          <p:cNvPr id="17" name="Picture 16" descr="C:\Users\Balravi\Downloads\Fabricating Machine.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0000" y="9360000"/>
            <a:ext cx="6480000" cy="2880000"/>
          </a:xfrm>
          <a:prstGeom prst="rect">
            <a:avLst/>
          </a:prstGeom>
          <a:noFill/>
          <a:ln>
            <a:noFill/>
          </a:ln>
          <a:effectLst>
            <a:softEdge rad="127000"/>
          </a:effectLst>
        </p:spPr>
      </p:pic>
    </p:spTree>
    <p:extLst>
      <p:ext uri="{BB962C8B-B14F-4D97-AF65-F5344CB8AC3E}">
        <p14:creationId xmlns:p14="http://schemas.microsoft.com/office/powerpoint/2010/main" val="3148163802"/>
      </p:ext>
    </p:extLst>
  </p:cSld>
  <p:clrMapOvr>
    <a:masterClrMapping/>
  </p:clrMapOvr>
  <p:transition spd="slow" advTm="3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812856" y="1062816"/>
            <a:ext cx="38523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u="none" strike="noStrike" cap="none" normalizeH="0" baseline="0" dirty="0" smtClean="0">
                <a:ln>
                  <a:noFill/>
                </a:ln>
                <a:solidFill>
                  <a:schemeClr val="tx1"/>
                </a:solidFill>
                <a:effectLst/>
                <a:latin typeface="Bookman Old Style" pitchFamily="18" charset="0"/>
                <a:ea typeface="Times New Roman" pitchFamily="18" charset="0"/>
                <a:cs typeface="Mangal"/>
              </a:rPr>
              <a:t>Belt Cutting Machine</a:t>
            </a:r>
          </a:p>
        </p:txBody>
      </p:sp>
      <p:sp>
        <p:nvSpPr>
          <p:cNvPr id="11" name="Rectangle 7"/>
          <p:cNvSpPr>
            <a:spLocks noChangeArrowheads="1"/>
          </p:cNvSpPr>
          <p:nvPr/>
        </p:nvSpPr>
        <p:spPr bwMode="auto">
          <a:xfrm>
            <a:off x="2" y="1002170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8" name="Picture 17" descr="C:\Users\Balravi\Downloads\Belt Cutting Machine.jpeg"/>
          <p:cNvPicPr preferRelativeResize="0"/>
          <p:nvPr/>
        </p:nvPicPr>
        <p:blipFill>
          <a:blip r:embed="rId2" cstate="print">
            <a:extLst>
              <a:ext uri="{28A0092B-C50C-407E-A947-70E740481C1C}">
                <a14:useLocalDpi xmlns:a14="http://schemas.microsoft.com/office/drawing/2010/main" val="0"/>
              </a:ext>
            </a:extLst>
          </a:blip>
          <a:srcRect/>
          <a:stretch>
            <a:fillRect/>
          </a:stretch>
        </p:blipFill>
        <p:spPr bwMode="auto">
          <a:xfrm>
            <a:off x="810000" y="1440000"/>
            <a:ext cx="6480000" cy="2880000"/>
          </a:xfrm>
          <a:prstGeom prst="rect">
            <a:avLst/>
          </a:prstGeom>
          <a:noFill/>
          <a:ln>
            <a:noFill/>
          </a:ln>
          <a:effectLst>
            <a:softEdge rad="127000"/>
          </a:effectLst>
        </p:spPr>
      </p:pic>
      <p:sp>
        <p:nvSpPr>
          <p:cNvPr id="6" name="Rectangle 4"/>
          <p:cNvSpPr>
            <a:spLocks noChangeArrowheads="1"/>
          </p:cNvSpPr>
          <p:nvPr/>
        </p:nvSpPr>
        <p:spPr bwMode="auto">
          <a:xfrm>
            <a:off x="849312" y="5030668"/>
            <a:ext cx="38523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u="none" strike="noStrike" cap="none" normalizeH="0" baseline="0" dirty="0" smtClean="0">
                <a:ln>
                  <a:noFill/>
                </a:ln>
                <a:solidFill>
                  <a:schemeClr val="tx1"/>
                </a:solidFill>
                <a:effectLst/>
                <a:latin typeface="Bookman Old Style" pitchFamily="18" charset="0"/>
                <a:ea typeface="Times New Roman" pitchFamily="18" charset="0"/>
                <a:cs typeface="Mangal"/>
              </a:rPr>
              <a:t>Twisting Machine</a:t>
            </a:r>
          </a:p>
        </p:txBody>
      </p:sp>
      <p:pic>
        <p:nvPicPr>
          <p:cNvPr id="1028" name="Picture 4" descr="C:\Users\Balravi\Downloads\FIBC Twisting.jpeg"/>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00" y="5400000"/>
            <a:ext cx="6480000" cy="28800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1029" name="Picture 5" descr="C:\Users\Balravi\Downloads\Bale Press.jpeg"/>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000" y="9360000"/>
            <a:ext cx="6480000" cy="28800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0" name="Rectangle 4"/>
          <p:cNvSpPr>
            <a:spLocks noChangeArrowheads="1"/>
          </p:cNvSpPr>
          <p:nvPr/>
        </p:nvSpPr>
        <p:spPr bwMode="auto">
          <a:xfrm>
            <a:off x="849312" y="8990668"/>
            <a:ext cx="38523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u="none" strike="noStrike" cap="none" normalizeH="0" baseline="0" dirty="0" smtClean="0">
                <a:ln>
                  <a:noFill/>
                </a:ln>
                <a:solidFill>
                  <a:schemeClr val="tx1"/>
                </a:solidFill>
                <a:effectLst/>
                <a:latin typeface="Bookman Old Style" pitchFamily="18" charset="0"/>
                <a:ea typeface="Times New Roman" pitchFamily="18" charset="0"/>
                <a:cs typeface="Mangal"/>
              </a:rPr>
              <a:t>Bale Press</a:t>
            </a:r>
          </a:p>
        </p:txBody>
      </p:sp>
    </p:spTree>
    <p:extLst>
      <p:ext uri="{BB962C8B-B14F-4D97-AF65-F5344CB8AC3E}">
        <p14:creationId xmlns:p14="http://schemas.microsoft.com/office/powerpoint/2010/main" val="3256437623"/>
      </p:ext>
    </p:extLst>
  </p:cSld>
  <p:clrMapOvr>
    <a:masterClrMapping/>
  </p:clrMapOvr>
  <p:transition spd="slow" advTm="3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Balravi\Desktop\A4 Woven  Fabric Rolls Bag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00" y="2088481"/>
            <a:ext cx="7371301" cy="1012254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Design Work\Trade Mark\Ditan\Ditan B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4588" y="408739"/>
            <a:ext cx="3819628" cy="12144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8912" y="1980375"/>
            <a:ext cx="7200000" cy="1738938"/>
          </a:xfrm>
          <a:prstGeom prst="rect">
            <a:avLst/>
          </a:prstGeom>
          <a:noFill/>
        </p:spPr>
        <p:txBody>
          <a:bodyPr wrap="square" rtlCol="0">
            <a:spAutoFit/>
          </a:bodyPr>
          <a:lstStyle/>
          <a:p>
            <a:pPr algn="ctr"/>
            <a:r>
              <a:rPr lang="en-US" sz="4800" b="1" dirty="0">
                <a:latin typeface="Bookman Old Style" pitchFamily="18" charset="0"/>
              </a:rPr>
              <a:t>PP </a:t>
            </a:r>
            <a:r>
              <a:rPr lang="en-US" sz="4800" b="1" dirty="0" smtClean="0">
                <a:latin typeface="Bookman Old Style" pitchFamily="18" charset="0"/>
              </a:rPr>
              <a:t> Woven </a:t>
            </a:r>
            <a:r>
              <a:rPr lang="en-US" sz="4800" b="1" dirty="0">
                <a:latin typeface="Bookman Old Style" pitchFamily="18" charset="0"/>
              </a:rPr>
              <a:t>Fabric &amp; Sacks</a:t>
            </a:r>
            <a:endParaRPr lang="en-IN" sz="4800" dirty="0">
              <a:latin typeface="Bookman Old Style" pitchFamily="18" charset="0"/>
            </a:endParaRPr>
          </a:p>
          <a:p>
            <a:pPr algn="ctr"/>
            <a:endParaRPr lang="en-IN" sz="1100" dirty="0">
              <a:latin typeface="Bookman Old Style" pitchFamily="18" charset="0"/>
            </a:endParaRPr>
          </a:p>
        </p:txBody>
      </p:sp>
    </p:spTree>
    <p:extLst>
      <p:ext uri="{BB962C8B-B14F-4D97-AF65-F5344CB8AC3E}">
        <p14:creationId xmlns:p14="http://schemas.microsoft.com/office/powerpoint/2010/main" val="576090853"/>
      </p:ext>
    </p:extLst>
  </p:cSld>
  <p:clrMapOvr>
    <a:masterClrMapping/>
  </p:clrMapOvr>
  <p:transition spd="slow" advTm="4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Design Work\Profile\Leno Fabric Rolls Bag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00" y="2016473"/>
            <a:ext cx="7199999" cy="98937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Design Work\Trade Mark\Ditan\Ditan B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4588" y="408739"/>
            <a:ext cx="3819628" cy="12144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8912" y="1980375"/>
            <a:ext cx="7200000" cy="1738938"/>
          </a:xfrm>
          <a:prstGeom prst="rect">
            <a:avLst/>
          </a:prstGeom>
          <a:noFill/>
        </p:spPr>
        <p:txBody>
          <a:bodyPr wrap="square" rtlCol="0">
            <a:spAutoFit/>
          </a:bodyPr>
          <a:lstStyle/>
          <a:p>
            <a:pPr algn="ctr"/>
            <a:r>
              <a:rPr lang="en-US" sz="4800" b="1" dirty="0">
                <a:latin typeface="Bookman Old Style" pitchFamily="18" charset="0"/>
              </a:rPr>
              <a:t>PP </a:t>
            </a:r>
            <a:r>
              <a:rPr lang="en-US" sz="4800" b="1" dirty="0" smtClean="0">
                <a:latin typeface="Bookman Old Style" pitchFamily="18" charset="0"/>
              </a:rPr>
              <a:t> </a:t>
            </a:r>
            <a:r>
              <a:rPr lang="en-US" sz="4800" b="1" dirty="0">
                <a:latin typeface="Bookman Old Style" pitchFamily="18" charset="0"/>
              </a:rPr>
              <a:t>Leno Fabric &amp; Sacks</a:t>
            </a:r>
            <a:endParaRPr lang="en-IN" sz="4800" dirty="0">
              <a:latin typeface="Bookman Old Style" pitchFamily="18" charset="0"/>
            </a:endParaRPr>
          </a:p>
          <a:p>
            <a:pPr algn="ctr"/>
            <a:endParaRPr lang="en-IN" sz="1100" dirty="0">
              <a:latin typeface="Bookman Old Style" pitchFamily="18" charset="0"/>
            </a:endParaRPr>
          </a:p>
        </p:txBody>
      </p:sp>
    </p:spTree>
    <p:extLst>
      <p:ext uri="{BB962C8B-B14F-4D97-AF65-F5344CB8AC3E}">
        <p14:creationId xmlns:p14="http://schemas.microsoft.com/office/powerpoint/2010/main" val="1094104457"/>
      </p:ext>
    </p:extLst>
  </p:cSld>
  <p:clrMapOvr>
    <a:masterClrMapping/>
  </p:clrMapOvr>
  <p:transition spd="slow" advTm="4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95833" y="4042569"/>
            <a:ext cx="6977814" cy="3746282"/>
          </a:xfrm>
          <a:prstGeom prst="rect">
            <a:avLst/>
          </a:prstGeom>
          <a:noFill/>
        </p:spPr>
        <p:txBody>
          <a:bodyPr wrap="square" rtlCol="0">
            <a:spAutoFit/>
          </a:bodyPr>
          <a:lstStyle/>
          <a:p>
            <a:pPr algn="just">
              <a:lnSpc>
                <a:spcPts val="2200"/>
              </a:lnSpc>
            </a:pPr>
            <a:r>
              <a:rPr lang="en-US" dirty="0">
                <a:latin typeface="Bookman Old Style" pitchFamily="18" charset="0"/>
              </a:rPr>
              <a:t>We manufacture Flat / Circular PP (Poly Propylene) fabrics for converting into packaging, sheltering &amp; covering products. The Fabrics is available in Laminated and non-laminated form through our in-house lamination facility. Product can be available in below mentioned specifications.</a:t>
            </a:r>
            <a:br>
              <a:rPr lang="en-US" dirty="0">
                <a:latin typeface="Bookman Old Style" pitchFamily="18" charset="0"/>
              </a:rPr>
            </a:br>
            <a:endParaRPr lang="en-US" dirty="0" smtClean="0">
              <a:latin typeface="Bookman Old Style" pitchFamily="18" charset="0"/>
            </a:endParaRPr>
          </a:p>
          <a:p>
            <a:pPr algn="just">
              <a:lnSpc>
                <a:spcPts val="2200"/>
              </a:lnSpc>
            </a:pPr>
            <a:r>
              <a:rPr lang="en-US" b="1" dirty="0" smtClean="0">
                <a:latin typeface="Bookman Old Style" pitchFamily="18" charset="0"/>
              </a:rPr>
              <a:t>Common </a:t>
            </a:r>
            <a:r>
              <a:rPr lang="en-US" b="1" dirty="0">
                <a:latin typeface="Bookman Old Style" pitchFamily="18" charset="0"/>
              </a:rPr>
              <a:t>Features:</a:t>
            </a:r>
            <a:endParaRPr lang="en-IN" dirty="0">
              <a:latin typeface="Bookman Old Style" pitchFamily="18" charset="0"/>
            </a:endParaRPr>
          </a:p>
          <a:p>
            <a:pPr marL="628650" lvl="1" indent="-171450" algn="just">
              <a:lnSpc>
                <a:spcPts val="2200"/>
              </a:lnSpc>
              <a:buFont typeface="Wingdings" pitchFamily="2" charset="2"/>
              <a:buChar char="§"/>
            </a:pPr>
            <a:r>
              <a:rPr lang="en-US" dirty="0">
                <a:latin typeface="Bookman Old Style" pitchFamily="18" charset="0"/>
              </a:rPr>
              <a:t>PP (Poly Propylene) materials.</a:t>
            </a:r>
            <a:endParaRPr lang="en-IN" dirty="0">
              <a:latin typeface="Bookman Old Style" pitchFamily="18" charset="0"/>
            </a:endParaRPr>
          </a:p>
          <a:p>
            <a:pPr marL="628650" lvl="1" indent="-171450" algn="just">
              <a:lnSpc>
                <a:spcPts val="2200"/>
              </a:lnSpc>
              <a:buFont typeface="Wingdings" pitchFamily="2" charset="2"/>
              <a:buChar char="§"/>
            </a:pPr>
            <a:r>
              <a:rPr lang="en-US" dirty="0">
                <a:latin typeface="Bookman Old Style" pitchFamily="18" charset="0"/>
              </a:rPr>
              <a:t>Available in Tube &amp; Open Flat Fabrics Roll/Bags forms.</a:t>
            </a:r>
            <a:endParaRPr lang="en-IN" dirty="0">
              <a:latin typeface="Bookman Old Style" pitchFamily="18" charset="0"/>
            </a:endParaRPr>
          </a:p>
          <a:p>
            <a:pPr marL="628650" lvl="1" indent="-171450" algn="just">
              <a:lnSpc>
                <a:spcPts val="2200"/>
              </a:lnSpc>
              <a:buFont typeface="Wingdings" pitchFamily="2" charset="2"/>
              <a:buChar char="§"/>
            </a:pPr>
            <a:r>
              <a:rPr lang="en-US" dirty="0">
                <a:latin typeface="Bookman Old Style" pitchFamily="18" charset="0"/>
              </a:rPr>
              <a:t>Fabrics available in coated as well as uncoated forms.</a:t>
            </a:r>
            <a:endParaRPr lang="en-IN" dirty="0">
              <a:latin typeface="Bookman Old Style" pitchFamily="18" charset="0"/>
            </a:endParaRPr>
          </a:p>
          <a:p>
            <a:pPr marL="628650" lvl="1" indent="-171450" algn="just">
              <a:lnSpc>
                <a:spcPts val="2200"/>
              </a:lnSpc>
              <a:buFont typeface="Wingdings" pitchFamily="2" charset="2"/>
              <a:buChar char="§"/>
            </a:pPr>
            <a:r>
              <a:rPr lang="en-US" dirty="0">
                <a:latin typeface="Bookman Old Style" pitchFamily="18" charset="0"/>
              </a:rPr>
              <a:t>Perfect for meeting the demands of packaging, sheltering &amp; covering of </a:t>
            </a:r>
            <a:r>
              <a:rPr lang="en-US" dirty="0" smtClean="0">
                <a:latin typeface="Bookman Old Style" pitchFamily="18" charset="0"/>
              </a:rPr>
              <a:t>products</a:t>
            </a:r>
          </a:p>
        </p:txBody>
      </p:sp>
      <p:sp>
        <p:nvSpPr>
          <p:cNvPr id="17" name="TextBox 16"/>
          <p:cNvSpPr txBox="1"/>
          <p:nvPr/>
        </p:nvSpPr>
        <p:spPr>
          <a:xfrm>
            <a:off x="760147" y="463703"/>
            <a:ext cx="6467523" cy="523220"/>
          </a:xfrm>
          <a:prstGeom prst="rect">
            <a:avLst/>
          </a:prstGeom>
          <a:noFill/>
        </p:spPr>
        <p:txBody>
          <a:bodyPr wrap="square" rtlCol="0">
            <a:spAutoFit/>
          </a:bodyPr>
          <a:lstStyle/>
          <a:p>
            <a:pPr algn="ctr"/>
            <a:r>
              <a:rPr lang="en-US" sz="2800" b="1" u="sng" dirty="0">
                <a:latin typeface="Bookman Old Style" pitchFamily="18" charset="0"/>
              </a:rPr>
              <a:t>PP Woven </a:t>
            </a:r>
            <a:r>
              <a:rPr lang="en-US" sz="2800" b="1" u="sng" dirty="0" smtClean="0">
                <a:latin typeface="Bookman Old Style" pitchFamily="18" charset="0"/>
              </a:rPr>
              <a:t>Fabrics, Sacks </a:t>
            </a:r>
            <a:r>
              <a:rPr lang="en-US" sz="2800" b="1" u="sng" dirty="0">
                <a:latin typeface="Bookman Old Style" pitchFamily="18" charset="0"/>
              </a:rPr>
              <a:t>&amp; </a:t>
            </a:r>
            <a:r>
              <a:rPr lang="en-US" sz="2800" b="1" u="sng" dirty="0" smtClean="0">
                <a:latin typeface="Bookman Old Style" pitchFamily="18" charset="0"/>
              </a:rPr>
              <a:t>Bags</a:t>
            </a:r>
            <a:endParaRPr lang="en-IN" sz="2800" b="1" u="sng" dirty="0">
              <a:latin typeface="Bookman Old Style" pitchFamily="18" charset="0"/>
            </a:endParaRPr>
          </a:p>
        </p:txBody>
      </p:sp>
      <p:pic>
        <p:nvPicPr>
          <p:cNvPr id="15" name="Picture 14" descr="C:\Users\admin\Desktop\DishaJute With PSD - IndiaMart\0 Headers\02 WS Header Ditan.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4730" y="1551747"/>
            <a:ext cx="5738410" cy="2190727"/>
          </a:xfrm>
          <a:prstGeom prst="rect">
            <a:avLst/>
          </a:prstGeom>
          <a:noFill/>
          <a:ln>
            <a:noFill/>
          </a:ln>
          <a:effectLst>
            <a:softEdge rad="63500"/>
          </a:effectLst>
        </p:spPr>
      </p:pic>
      <p:graphicFrame>
        <p:nvGraphicFramePr>
          <p:cNvPr id="19" name="Table 18"/>
          <p:cNvGraphicFramePr>
            <a:graphicFrameLocks noGrp="1"/>
          </p:cNvGraphicFramePr>
          <p:nvPr>
            <p:extLst>
              <p:ext uri="{D42A27DB-BD31-4B8C-83A1-F6EECF244321}">
                <p14:modId xmlns:p14="http://schemas.microsoft.com/office/powerpoint/2010/main" val="2084478222"/>
              </p:ext>
            </p:extLst>
          </p:nvPr>
        </p:nvGraphicFramePr>
        <p:xfrm>
          <a:off x="402077" y="8004969"/>
          <a:ext cx="7099255" cy="4048776"/>
        </p:xfrm>
        <a:graphic>
          <a:graphicData uri="http://schemas.openxmlformats.org/drawingml/2006/table">
            <a:tbl>
              <a:tblPr firstRow="1" firstCol="1" bandRow="1">
                <a:tableStyleId>{5C22544A-7EE6-4342-B048-85BDC9FD1C3A}</a:tableStyleId>
              </a:tblPr>
              <a:tblGrid>
                <a:gridCol w="1583779"/>
                <a:gridCol w="195521"/>
                <a:gridCol w="5319955"/>
              </a:tblGrid>
              <a:tr h="486620">
                <a:tc>
                  <a:txBody>
                    <a:bodyPr/>
                    <a:lstStyle/>
                    <a:p>
                      <a:pPr>
                        <a:lnSpc>
                          <a:spcPts val="1800"/>
                        </a:lnSpc>
                        <a:spcAft>
                          <a:spcPts val="0"/>
                        </a:spcAft>
                      </a:pPr>
                      <a:r>
                        <a:rPr lang="en-US" sz="1600" dirty="0">
                          <a:solidFill>
                            <a:schemeClr val="tx1"/>
                          </a:solidFill>
                          <a:effectLst/>
                          <a:latin typeface="Bookman Old Style" pitchFamily="18" charset="0"/>
                        </a:rPr>
                        <a:t>Width</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en-US" sz="1600" b="0" dirty="0">
                          <a:solidFill>
                            <a:schemeClr val="tx1"/>
                          </a:solidFill>
                          <a:effectLst/>
                          <a:latin typeface="Bookman Old Style" pitchFamily="18" charset="0"/>
                        </a:rPr>
                        <a:t>:</a:t>
                      </a:r>
                      <a:endParaRPr lang="en-IN" sz="1600" b="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ts val="1800"/>
                        </a:lnSpc>
                        <a:spcAft>
                          <a:spcPts val="0"/>
                        </a:spcAft>
                      </a:pPr>
                      <a:r>
                        <a:rPr lang="en-US" sz="1600" b="0" dirty="0">
                          <a:solidFill>
                            <a:schemeClr val="tx1"/>
                          </a:solidFill>
                          <a:effectLst/>
                          <a:latin typeface="Bookman Old Style" pitchFamily="18" charset="0"/>
                        </a:rPr>
                        <a:t>Circular </a:t>
                      </a:r>
                      <a:r>
                        <a:rPr lang="en-US" sz="1600" b="0" dirty="0" smtClean="0">
                          <a:solidFill>
                            <a:schemeClr val="tx1"/>
                          </a:solidFill>
                          <a:effectLst/>
                          <a:latin typeface="Bookman Old Style" pitchFamily="18" charset="0"/>
                        </a:rPr>
                        <a:t>Form</a:t>
                      </a:r>
                      <a:r>
                        <a:rPr lang="en-US" sz="1600" b="0" baseline="0" dirty="0" smtClean="0">
                          <a:solidFill>
                            <a:schemeClr val="tx1"/>
                          </a:solidFill>
                          <a:effectLst/>
                          <a:latin typeface="Bookman Old Style" pitchFamily="18" charset="0"/>
                        </a:rPr>
                        <a:t> </a:t>
                      </a:r>
                      <a:r>
                        <a:rPr lang="en-US" sz="1600" b="0" dirty="0" smtClean="0">
                          <a:solidFill>
                            <a:schemeClr val="tx1"/>
                          </a:solidFill>
                          <a:effectLst/>
                          <a:latin typeface="Bookman Old Style" pitchFamily="18" charset="0"/>
                        </a:rPr>
                        <a:t>- </a:t>
                      </a:r>
                      <a:r>
                        <a:rPr lang="en-US" sz="1600" b="0" dirty="0">
                          <a:solidFill>
                            <a:schemeClr val="tx1"/>
                          </a:solidFill>
                          <a:effectLst/>
                          <a:latin typeface="Bookman Old Style" pitchFamily="18" charset="0"/>
                        </a:rPr>
                        <a:t>25 </a:t>
                      </a:r>
                      <a:r>
                        <a:rPr lang="en-US" sz="1600" b="0" dirty="0" smtClean="0">
                          <a:solidFill>
                            <a:schemeClr val="tx1"/>
                          </a:solidFill>
                          <a:effectLst/>
                          <a:latin typeface="Bookman Old Style" pitchFamily="18" charset="0"/>
                        </a:rPr>
                        <a:t>cms</a:t>
                      </a:r>
                      <a:r>
                        <a:rPr lang="en-US" sz="1600" b="0" baseline="0" dirty="0" smtClean="0">
                          <a:solidFill>
                            <a:schemeClr val="tx1"/>
                          </a:solidFill>
                          <a:effectLst/>
                          <a:latin typeface="Bookman Old Style" pitchFamily="18" charset="0"/>
                        </a:rPr>
                        <a:t> </a:t>
                      </a:r>
                      <a:r>
                        <a:rPr lang="en-US" sz="1600" b="0" dirty="0" smtClean="0">
                          <a:solidFill>
                            <a:schemeClr val="tx1"/>
                          </a:solidFill>
                          <a:effectLst/>
                          <a:latin typeface="Bookman Old Style" pitchFamily="18" charset="0"/>
                        </a:rPr>
                        <a:t>to 150 </a:t>
                      </a:r>
                      <a:r>
                        <a:rPr lang="en-US" sz="1600" b="0" dirty="0">
                          <a:solidFill>
                            <a:schemeClr val="tx1"/>
                          </a:solidFill>
                          <a:effectLst/>
                          <a:latin typeface="Bookman Old Style" pitchFamily="18" charset="0"/>
                        </a:rPr>
                        <a:t>cms (10” </a:t>
                      </a:r>
                      <a:r>
                        <a:rPr lang="en-US" sz="1600" b="0" dirty="0" smtClean="0">
                          <a:solidFill>
                            <a:schemeClr val="tx1"/>
                          </a:solidFill>
                          <a:effectLst/>
                          <a:latin typeface="Bookman Old Style" pitchFamily="18" charset="0"/>
                        </a:rPr>
                        <a:t>to 60</a:t>
                      </a:r>
                      <a:r>
                        <a:rPr lang="en-US" sz="1600" b="0" dirty="0">
                          <a:solidFill>
                            <a:schemeClr val="tx1"/>
                          </a:solidFill>
                          <a:effectLst/>
                          <a:latin typeface="Bookman Old Style" pitchFamily="18" charset="0"/>
                        </a:rPr>
                        <a:t>”)</a:t>
                      </a:r>
                      <a:br>
                        <a:rPr lang="en-US" sz="1600" b="0" dirty="0">
                          <a:solidFill>
                            <a:schemeClr val="tx1"/>
                          </a:solidFill>
                          <a:effectLst/>
                          <a:latin typeface="Bookman Old Style" pitchFamily="18" charset="0"/>
                        </a:rPr>
                      </a:br>
                      <a:r>
                        <a:rPr lang="en-US" sz="1600" b="0" dirty="0">
                          <a:solidFill>
                            <a:schemeClr val="tx1"/>
                          </a:solidFill>
                          <a:effectLst/>
                          <a:latin typeface="Bookman Old Style" pitchFamily="18" charset="0"/>
                        </a:rPr>
                        <a:t>Open Flat Form - 50 </a:t>
                      </a:r>
                      <a:r>
                        <a:rPr lang="en-US" sz="1600" b="0" dirty="0" smtClean="0">
                          <a:solidFill>
                            <a:schemeClr val="tx1"/>
                          </a:solidFill>
                          <a:effectLst/>
                          <a:latin typeface="Bookman Old Style" pitchFamily="18" charset="0"/>
                        </a:rPr>
                        <a:t> cms  to  300 </a:t>
                      </a:r>
                      <a:r>
                        <a:rPr lang="en-US" sz="1600" b="0" dirty="0">
                          <a:solidFill>
                            <a:schemeClr val="tx1"/>
                          </a:solidFill>
                          <a:effectLst/>
                          <a:latin typeface="Bookman Old Style" pitchFamily="18" charset="0"/>
                        </a:rPr>
                        <a:t>cms </a:t>
                      </a:r>
                      <a:r>
                        <a:rPr lang="en-US" sz="1600" b="0" dirty="0" smtClean="0">
                          <a:solidFill>
                            <a:schemeClr val="tx1"/>
                          </a:solidFill>
                          <a:effectLst/>
                          <a:latin typeface="Bookman Old Style" pitchFamily="18" charset="0"/>
                        </a:rPr>
                        <a:t>(</a:t>
                      </a:r>
                      <a:r>
                        <a:rPr lang="en-US" sz="1600" b="0" dirty="0">
                          <a:solidFill>
                            <a:schemeClr val="tx1"/>
                          </a:solidFill>
                          <a:effectLst/>
                          <a:latin typeface="Bookman Old Style" pitchFamily="18" charset="0"/>
                        </a:rPr>
                        <a:t>20” to 120”)</a:t>
                      </a:r>
                      <a:endParaRPr lang="en-IN" sz="1600" b="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3466">
                <a:tc>
                  <a:txBody>
                    <a:bodyPr/>
                    <a:lstStyle/>
                    <a:p>
                      <a:pPr>
                        <a:lnSpc>
                          <a:spcPts val="1800"/>
                        </a:lnSpc>
                        <a:spcAft>
                          <a:spcPts val="0"/>
                        </a:spcAft>
                      </a:pPr>
                      <a:r>
                        <a:rPr lang="en-US" sz="1600" dirty="0">
                          <a:solidFill>
                            <a:schemeClr val="tx1"/>
                          </a:solidFill>
                          <a:effectLst/>
                          <a:latin typeface="Bookman Old Style" pitchFamily="18" charset="0"/>
                        </a:rPr>
                        <a:t>Length</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en-US" sz="1600" dirty="0">
                          <a:solidFill>
                            <a:schemeClr val="tx1"/>
                          </a:solidFill>
                          <a:effectLst/>
                          <a:latin typeface="Bookman Old Style" pitchFamily="18" charset="0"/>
                        </a:rPr>
                        <a:t>:</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ts val="1800"/>
                        </a:lnSpc>
                        <a:spcAft>
                          <a:spcPts val="0"/>
                        </a:spcAft>
                      </a:pPr>
                      <a:r>
                        <a:rPr lang="en-US" sz="1600" dirty="0">
                          <a:solidFill>
                            <a:schemeClr val="tx1"/>
                          </a:solidFill>
                          <a:effectLst/>
                          <a:latin typeface="Bookman Old Style" pitchFamily="18" charset="0"/>
                        </a:rPr>
                        <a:t>Available in ROLL form.</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3466">
                <a:tc>
                  <a:txBody>
                    <a:bodyPr/>
                    <a:lstStyle/>
                    <a:p>
                      <a:pPr>
                        <a:lnSpc>
                          <a:spcPts val="1800"/>
                        </a:lnSpc>
                      </a:pPr>
                      <a:endParaRPr lang="en-IN" sz="1600" dirty="0">
                        <a:solidFill>
                          <a:schemeClr val="tx1"/>
                        </a:solidFill>
                        <a:effectLst/>
                        <a:latin typeface="Bookman Old Style" pitchFamily="18" charset="0"/>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en-US" sz="1600" dirty="0">
                          <a:solidFill>
                            <a:schemeClr val="tx1"/>
                          </a:solidFill>
                          <a:effectLst/>
                          <a:latin typeface="Bookman Old Style" pitchFamily="18" charset="0"/>
                        </a:rPr>
                        <a:t>:</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ts val="1800"/>
                        </a:lnSpc>
                        <a:spcAft>
                          <a:spcPts val="0"/>
                        </a:spcAft>
                      </a:pPr>
                      <a:r>
                        <a:rPr lang="en-US" sz="1600" dirty="0">
                          <a:solidFill>
                            <a:schemeClr val="tx1"/>
                          </a:solidFill>
                          <a:effectLst/>
                          <a:latin typeface="Bookman Old Style" pitchFamily="18" charset="0"/>
                        </a:rPr>
                        <a:t>Inner. Ø - 80 mm and above.</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86620">
                <a:tc>
                  <a:txBody>
                    <a:bodyPr/>
                    <a:lstStyle/>
                    <a:p>
                      <a:pPr>
                        <a:lnSpc>
                          <a:spcPts val="1800"/>
                        </a:lnSpc>
                      </a:pPr>
                      <a:endParaRPr lang="en-IN" sz="1600">
                        <a:solidFill>
                          <a:schemeClr val="tx1"/>
                        </a:solidFill>
                        <a:effectLst/>
                        <a:latin typeface="Bookman Old Style" pitchFamily="18" charset="0"/>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en-US" sz="1600">
                          <a:solidFill>
                            <a:schemeClr val="tx1"/>
                          </a:solidFill>
                          <a:effectLst/>
                          <a:latin typeface="Bookman Old Style" pitchFamily="18" charset="0"/>
                        </a:rPr>
                        <a:t>:</a:t>
                      </a:r>
                      <a:endParaRPr lang="en-IN" sz="160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ts val="1800"/>
                        </a:lnSpc>
                        <a:spcAft>
                          <a:spcPts val="0"/>
                        </a:spcAft>
                      </a:pPr>
                      <a:r>
                        <a:rPr lang="en-US" sz="1600" dirty="0">
                          <a:solidFill>
                            <a:schemeClr val="tx1"/>
                          </a:solidFill>
                          <a:effectLst/>
                          <a:latin typeface="Bookman Old Style" pitchFamily="18" charset="0"/>
                        </a:rPr>
                        <a:t>Outer Ø - Minimum 1100 mm and above as per requirement.</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3466">
                <a:tc>
                  <a:txBody>
                    <a:bodyPr/>
                    <a:lstStyle/>
                    <a:p>
                      <a:pPr>
                        <a:lnSpc>
                          <a:spcPts val="1800"/>
                        </a:lnSpc>
                        <a:spcAft>
                          <a:spcPts val="0"/>
                        </a:spcAft>
                      </a:pPr>
                      <a:r>
                        <a:rPr lang="en-US" sz="1600">
                          <a:solidFill>
                            <a:schemeClr val="tx1"/>
                          </a:solidFill>
                          <a:effectLst/>
                          <a:latin typeface="Bookman Old Style" pitchFamily="18" charset="0"/>
                        </a:rPr>
                        <a:t>Mesh</a:t>
                      </a:r>
                      <a:endParaRPr lang="en-IN" sz="160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en-US" sz="1600">
                          <a:solidFill>
                            <a:schemeClr val="tx1"/>
                          </a:solidFill>
                          <a:effectLst/>
                          <a:latin typeface="Bookman Old Style" pitchFamily="18" charset="0"/>
                        </a:rPr>
                        <a:t>:</a:t>
                      </a:r>
                      <a:endParaRPr lang="en-IN" sz="160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ts val="1800"/>
                        </a:lnSpc>
                        <a:spcAft>
                          <a:spcPts val="0"/>
                        </a:spcAft>
                      </a:pPr>
                      <a:r>
                        <a:rPr lang="en-US" sz="1600" dirty="0">
                          <a:solidFill>
                            <a:schemeClr val="tx1"/>
                          </a:solidFill>
                          <a:effectLst/>
                          <a:latin typeface="Bookman Old Style" pitchFamily="18" charset="0"/>
                        </a:rPr>
                        <a:t>4x4 to 16x16.</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3466">
                <a:tc>
                  <a:txBody>
                    <a:bodyPr/>
                    <a:lstStyle/>
                    <a:p>
                      <a:pPr>
                        <a:lnSpc>
                          <a:spcPts val="1800"/>
                        </a:lnSpc>
                        <a:spcAft>
                          <a:spcPts val="0"/>
                        </a:spcAft>
                      </a:pPr>
                      <a:r>
                        <a:rPr lang="en-US" sz="1600">
                          <a:solidFill>
                            <a:schemeClr val="tx1"/>
                          </a:solidFill>
                          <a:effectLst/>
                          <a:latin typeface="Bookman Old Style" pitchFamily="18" charset="0"/>
                        </a:rPr>
                        <a:t>Denier</a:t>
                      </a:r>
                      <a:endParaRPr lang="en-IN" sz="160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en-US" sz="1600">
                          <a:solidFill>
                            <a:schemeClr val="tx1"/>
                          </a:solidFill>
                          <a:effectLst/>
                          <a:latin typeface="Bookman Old Style" pitchFamily="18" charset="0"/>
                        </a:rPr>
                        <a:t>:</a:t>
                      </a:r>
                      <a:endParaRPr lang="en-IN" sz="160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ts val="1800"/>
                        </a:lnSpc>
                        <a:spcAft>
                          <a:spcPts val="0"/>
                        </a:spcAft>
                      </a:pPr>
                      <a:r>
                        <a:rPr lang="en-US" sz="1600" dirty="0">
                          <a:solidFill>
                            <a:schemeClr val="tx1"/>
                          </a:solidFill>
                          <a:effectLst/>
                          <a:latin typeface="Bookman Old Style" pitchFamily="18" charset="0"/>
                        </a:rPr>
                        <a:t>350 Denier to 2000 Denier and above</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3466">
                <a:tc>
                  <a:txBody>
                    <a:bodyPr/>
                    <a:lstStyle/>
                    <a:p>
                      <a:pPr>
                        <a:lnSpc>
                          <a:spcPts val="1800"/>
                        </a:lnSpc>
                        <a:spcAft>
                          <a:spcPts val="0"/>
                        </a:spcAft>
                      </a:pPr>
                      <a:r>
                        <a:rPr lang="en-US" sz="1600">
                          <a:solidFill>
                            <a:schemeClr val="tx1"/>
                          </a:solidFill>
                          <a:effectLst/>
                          <a:latin typeface="Bookman Old Style" pitchFamily="18" charset="0"/>
                        </a:rPr>
                        <a:t>Weight</a:t>
                      </a:r>
                      <a:endParaRPr lang="en-IN" sz="160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en-US" sz="1600">
                          <a:solidFill>
                            <a:schemeClr val="tx1"/>
                          </a:solidFill>
                          <a:effectLst/>
                          <a:latin typeface="Bookman Old Style" pitchFamily="18" charset="0"/>
                        </a:rPr>
                        <a:t>:</a:t>
                      </a:r>
                      <a:endParaRPr lang="en-IN" sz="160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ts val="1800"/>
                        </a:lnSpc>
                        <a:spcAft>
                          <a:spcPts val="0"/>
                        </a:spcAft>
                      </a:pPr>
                      <a:r>
                        <a:rPr lang="en-US" sz="1600" dirty="0">
                          <a:solidFill>
                            <a:schemeClr val="tx1"/>
                          </a:solidFill>
                          <a:effectLst/>
                          <a:latin typeface="Bookman Old Style" pitchFamily="18" charset="0"/>
                        </a:rPr>
                        <a:t>30 GSM to 140 GSM and above.</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3466">
                <a:tc>
                  <a:txBody>
                    <a:bodyPr/>
                    <a:lstStyle/>
                    <a:p>
                      <a:pPr>
                        <a:lnSpc>
                          <a:spcPts val="1800"/>
                        </a:lnSpc>
                        <a:spcAft>
                          <a:spcPts val="0"/>
                        </a:spcAft>
                      </a:pPr>
                      <a:r>
                        <a:rPr lang="en-US" sz="1600" dirty="0">
                          <a:solidFill>
                            <a:schemeClr val="tx1"/>
                          </a:solidFill>
                          <a:effectLst/>
                          <a:latin typeface="Bookman Old Style" pitchFamily="18" charset="0"/>
                        </a:rPr>
                        <a:t>Lamination</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en-US" sz="1600" dirty="0">
                          <a:solidFill>
                            <a:schemeClr val="tx1"/>
                          </a:solidFill>
                          <a:effectLst/>
                          <a:latin typeface="Bookman Old Style" pitchFamily="18" charset="0"/>
                        </a:rPr>
                        <a:t>:</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ts val="1800"/>
                        </a:lnSpc>
                        <a:spcAft>
                          <a:spcPts val="0"/>
                        </a:spcAft>
                      </a:pPr>
                      <a:r>
                        <a:rPr lang="en-US" sz="1500" dirty="0">
                          <a:solidFill>
                            <a:schemeClr val="tx1"/>
                          </a:solidFill>
                          <a:effectLst/>
                          <a:latin typeface="Bookman Old Style" pitchFamily="18" charset="0"/>
                        </a:rPr>
                        <a:t>12 Micron to 50 Micron and above (10 GSM to 48 GSM)</a:t>
                      </a:r>
                      <a:endParaRPr lang="en-IN" sz="15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72528">
                <a:tc>
                  <a:txBody>
                    <a:bodyPr/>
                    <a:lstStyle/>
                    <a:p>
                      <a:pPr>
                        <a:lnSpc>
                          <a:spcPts val="1800"/>
                        </a:lnSpc>
                        <a:spcAft>
                          <a:spcPts val="0"/>
                        </a:spcAft>
                      </a:pPr>
                      <a:r>
                        <a:rPr lang="en-US" sz="1400" dirty="0">
                          <a:solidFill>
                            <a:schemeClr val="tx1"/>
                          </a:solidFill>
                          <a:effectLst/>
                          <a:latin typeface="Bookman Old Style" pitchFamily="18" charset="0"/>
                        </a:rPr>
                        <a:t>UV </a:t>
                      </a:r>
                      <a:r>
                        <a:rPr lang="en-US" sz="1400" dirty="0" smtClean="0">
                          <a:solidFill>
                            <a:schemeClr val="tx1"/>
                          </a:solidFill>
                          <a:effectLst/>
                          <a:latin typeface="Bookman Old Style" pitchFamily="18" charset="0"/>
                        </a:rPr>
                        <a:t>Stabilization </a:t>
                      </a:r>
                      <a:endParaRPr lang="en-IN" sz="14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en-US" sz="1600" dirty="0">
                          <a:solidFill>
                            <a:schemeClr val="tx1"/>
                          </a:solidFill>
                          <a:effectLst/>
                          <a:latin typeface="Bookman Old Style" pitchFamily="18" charset="0"/>
                        </a:rPr>
                        <a:t>:</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ts val="1800"/>
                        </a:lnSpc>
                        <a:spcAft>
                          <a:spcPts val="0"/>
                        </a:spcAft>
                      </a:pPr>
                      <a:r>
                        <a:rPr lang="en-US" sz="1600" dirty="0">
                          <a:solidFill>
                            <a:schemeClr val="tx1"/>
                          </a:solidFill>
                          <a:effectLst/>
                          <a:latin typeface="Bookman Old Style" pitchFamily="18" charset="0"/>
                        </a:rPr>
                        <a:t>Yes (if Required) – 200 Hrs to 1600 Hrs.</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23438">
                <a:tc>
                  <a:txBody>
                    <a:bodyPr/>
                    <a:lstStyle/>
                    <a:p>
                      <a:pPr>
                        <a:lnSpc>
                          <a:spcPts val="1800"/>
                        </a:lnSpc>
                        <a:spcAft>
                          <a:spcPts val="0"/>
                        </a:spcAft>
                      </a:pPr>
                      <a:r>
                        <a:rPr lang="en-US" sz="1600" dirty="0">
                          <a:solidFill>
                            <a:schemeClr val="tx1"/>
                          </a:solidFill>
                          <a:effectLst/>
                          <a:latin typeface="Bookman Old Style" pitchFamily="18" charset="0"/>
                        </a:rPr>
                        <a:t>Printing</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en-US" sz="1600" dirty="0">
                          <a:solidFill>
                            <a:schemeClr val="tx1"/>
                          </a:solidFill>
                          <a:effectLst/>
                          <a:latin typeface="Bookman Old Style" pitchFamily="18" charset="0"/>
                        </a:rPr>
                        <a:t>:</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ts val="1800"/>
                        </a:lnSpc>
                        <a:spcAft>
                          <a:spcPts val="0"/>
                        </a:spcAft>
                      </a:pPr>
                      <a:r>
                        <a:rPr lang="en-US" sz="1600" dirty="0">
                          <a:solidFill>
                            <a:schemeClr val="tx1"/>
                          </a:solidFill>
                          <a:effectLst/>
                          <a:latin typeface="Bookman Old Style" pitchFamily="18" charset="0"/>
                        </a:rPr>
                        <a:t>One side – One / Two / Three colors, Both side – One / Two / Three colors</a:t>
                      </a:r>
                      <a:r>
                        <a:rPr lang="en-US" sz="1600" dirty="0" smtClean="0">
                          <a:solidFill>
                            <a:schemeClr val="tx1"/>
                          </a:solidFill>
                          <a:effectLst/>
                          <a:latin typeface="Bookman Old Style" pitchFamily="18" charset="0"/>
                        </a:rPr>
                        <a:t>.</a:t>
                      </a:r>
                      <a:endParaRPr lang="en-IN" sz="1600" dirty="0">
                        <a:solidFill>
                          <a:schemeClr val="tx1"/>
                        </a:solidFill>
                        <a:effectLst/>
                        <a:latin typeface="Bookman Old Style" pitchFamily="18" charset="0"/>
                        <a:ea typeface="Franklin Gothic Book"/>
                        <a:cs typeface="Mangal"/>
                      </a:endParaRPr>
                    </a:p>
                  </a:txBody>
                  <a:tcPr marL="69555" marR="35103" marT="32341" marB="323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0" name="Rectangle 3"/>
          <p:cNvSpPr>
            <a:spLocks noChangeArrowheads="1"/>
          </p:cNvSpPr>
          <p:nvPr/>
        </p:nvSpPr>
        <p:spPr bwMode="auto">
          <a:xfrm>
            <a:off x="395833" y="2715272"/>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03046149"/>
      </p:ext>
    </p:extLst>
  </p:cSld>
  <p:clrMapOvr>
    <a:masterClrMapping/>
  </p:clrMapOvr>
  <p:transition spd="slow" advTm="5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ChangeArrowheads="1"/>
          </p:cNvSpPr>
          <p:nvPr/>
        </p:nvSpPr>
        <p:spPr bwMode="auto">
          <a:xfrm>
            <a:off x="3839626" y="3025030"/>
            <a:ext cx="2423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Franklin Gothic Book" pitchFamily="34" charset="0"/>
                <a:ea typeface="Times New Roman" pitchFamily="18" charset="0"/>
                <a:cs typeface="Mangal"/>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Rectangle 13"/>
          <p:cNvSpPr>
            <a:spLocks noChangeArrowheads="1"/>
          </p:cNvSpPr>
          <p:nvPr/>
        </p:nvSpPr>
        <p:spPr bwMode="auto">
          <a:xfrm>
            <a:off x="2" y="1205374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5" name="Rectangle 15"/>
          <p:cNvSpPr>
            <a:spLocks noChangeArrowheads="1"/>
          </p:cNvSpPr>
          <p:nvPr/>
        </p:nvSpPr>
        <p:spPr bwMode="auto">
          <a:xfrm>
            <a:off x="2" y="1817294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6" name="Rectangle 16"/>
          <p:cNvSpPr>
            <a:spLocks noChangeArrowheads="1"/>
          </p:cNvSpPr>
          <p:nvPr/>
        </p:nvSpPr>
        <p:spPr bwMode="auto">
          <a:xfrm>
            <a:off x="2" y="1962770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8" name="Rectangle 17"/>
          <p:cNvSpPr>
            <a:spLocks noChangeArrowheads="1"/>
          </p:cNvSpPr>
          <p:nvPr/>
        </p:nvSpPr>
        <p:spPr bwMode="auto">
          <a:xfrm>
            <a:off x="2" y="227450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5"/>
          <p:cNvSpPr>
            <a:spLocks noChangeArrowheads="1"/>
          </p:cNvSpPr>
          <p:nvPr/>
        </p:nvSpPr>
        <p:spPr bwMode="auto">
          <a:xfrm>
            <a:off x="3839626" y="3255943"/>
            <a:ext cx="2423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000000"/>
                </a:solidFill>
                <a:effectLst/>
                <a:latin typeface="Franklin Gothic Book" pitchFamily="34" charset="0"/>
                <a:ea typeface="Times New Roman" pitchFamily="18" charset="0"/>
                <a:cs typeface="Mangal"/>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6"/>
          <p:cNvSpPr>
            <a:spLocks noChangeArrowheads="1"/>
          </p:cNvSpPr>
          <p:nvPr/>
        </p:nvSpPr>
        <p:spPr bwMode="auto">
          <a:xfrm>
            <a:off x="2" y="429505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9" name="Rectangle 7"/>
          <p:cNvSpPr>
            <a:spLocks noChangeArrowheads="1"/>
          </p:cNvSpPr>
          <p:nvPr/>
        </p:nvSpPr>
        <p:spPr bwMode="auto">
          <a:xfrm>
            <a:off x="2" y="734311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3" name="Rectangle 14"/>
          <p:cNvSpPr>
            <a:spLocks noChangeArrowheads="1"/>
          </p:cNvSpPr>
          <p:nvPr/>
        </p:nvSpPr>
        <p:spPr bwMode="auto">
          <a:xfrm>
            <a:off x="849875" y="1058527"/>
            <a:ext cx="50449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lvl="0" indent="-285750" fontAlgn="base">
              <a:spcBef>
                <a:spcPct val="0"/>
              </a:spcBef>
              <a:spcAft>
                <a:spcPct val="0"/>
              </a:spcAft>
              <a:buFont typeface="Wingdings" pitchFamily="2" charset="2"/>
              <a:buChar char="v"/>
            </a:pPr>
            <a:r>
              <a:rPr lang="en-US" b="1" dirty="0">
                <a:latin typeface="Bookman Old Style" pitchFamily="18" charset="0"/>
              </a:rPr>
              <a:t>PP Woven </a:t>
            </a:r>
            <a:r>
              <a:rPr lang="en-US" b="1" dirty="0" smtClean="0">
                <a:latin typeface="Bookman Old Style" pitchFamily="18" charset="0"/>
              </a:rPr>
              <a:t>Colours </a:t>
            </a:r>
            <a:r>
              <a:rPr lang="en-US" b="1" dirty="0">
                <a:latin typeface="Bookman Old Style" pitchFamily="18" charset="0"/>
              </a:rPr>
              <a:t>Fabric Rolls &amp; Bags</a:t>
            </a:r>
            <a:endParaRPr lang="en-US" b="1" dirty="0">
              <a:latin typeface="Bookman Old Style" pitchFamily="18" charset="0"/>
              <a:cs typeface="Arial" pitchFamily="34" charset="0"/>
            </a:endParaRPr>
          </a:p>
        </p:txBody>
      </p:sp>
      <p:pic>
        <p:nvPicPr>
          <p:cNvPr id="34" name="Picture 33" descr="C:\Users\admin\Desktop\DishaJute With PSD - IndiaMart\2 Woven Sack\3 Colour Fabric  &amp; Bags\1 PP Woven Coloured Fabric Roll  - Ditan.jpg"/>
          <p:cNvPicPr/>
          <p:nvPr/>
        </p:nvPicPr>
        <p:blipFill>
          <a:blip r:embed="rId2">
            <a:extLst>
              <a:ext uri="{28A0092B-C50C-407E-A947-70E740481C1C}">
                <a14:useLocalDpi xmlns:a14="http://schemas.microsoft.com/office/drawing/2010/main" val="0"/>
              </a:ext>
            </a:extLst>
          </a:blip>
          <a:srcRect/>
          <a:stretch>
            <a:fillRect/>
          </a:stretch>
        </p:blipFill>
        <p:spPr bwMode="auto">
          <a:xfrm>
            <a:off x="1513425" y="1400875"/>
            <a:ext cx="2048231" cy="2770961"/>
          </a:xfrm>
          <a:prstGeom prst="rect">
            <a:avLst/>
          </a:prstGeom>
          <a:noFill/>
          <a:ln>
            <a:noFill/>
          </a:ln>
        </p:spPr>
      </p:pic>
      <p:pic>
        <p:nvPicPr>
          <p:cNvPr id="9218" name="Picture 2" descr="5 PP Woven Colour Bags  - Di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5307" y="1431663"/>
            <a:ext cx="1998770" cy="2740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14"/>
          <p:cNvSpPr>
            <a:spLocks noChangeArrowheads="1"/>
          </p:cNvSpPr>
          <p:nvPr/>
        </p:nvSpPr>
        <p:spPr bwMode="auto">
          <a:xfrm>
            <a:off x="852370" y="4605129"/>
            <a:ext cx="462979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lvl="0" indent="-171450" fontAlgn="base">
              <a:spcBef>
                <a:spcPct val="0"/>
              </a:spcBef>
              <a:spcAft>
                <a:spcPct val="0"/>
              </a:spcAft>
              <a:buFont typeface="Wingdings" pitchFamily="2" charset="2"/>
              <a:buChar char="v"/>
            </a:pPr>
            <a:r>
              <a:rPr lang="en-US" b="1" dirty="0">
                <a:latin typeface="Bookman Old Style" pitchFamily="18" charset="0"/>
              </a:rPr>
              <a:t>PP Woven </a:t>
            </a:r>
            <a:r>
              <a:rPr lang="en-US" b="1" dirty="0" smtClean="0">
                <a:latin typeface="Bookman Old Style" pitchFamily="18" charset="0"/>
              </a:rPr>
              <a:t>Leno </a:t>
            </a:r>
            <a:r>
              <a:rPr lang="en-US" b="1" dirty="0">
                <a:latin typeface="Bookman Old Style" pitchFamily="18" charset="0"/>
              </a:rPr>
              <a:t>Fabric Rolls &amp; Bags</a:t>
            </a:r>
            <a:endParaRPr lang="en-US" b="1" dirty="0">
              <a:latin typeface="Bookman Old Style" pitchFamily="18" charset="0"/>
              <a:cs typeface="Arial" pitchFamily="34" charset="0"/>
            </a:endParaRPr>
          </a:p>
        </p:txBody>
      </p:sp>
      <p:pic>
        <p:nvPicPr>
          <p:cNvPr id="36" name="Picture 35" descr="C:\Users\admin\AppData\Local\Microsoft\Windows\INetCache\Content.Word\02  PP Woven Fabric Leno.jpg"/>
          <p:cNvPicPr/>
          <p:nvPr/>
        </p:nvPicPr>
        <p:blipFill>
          <a:blip r:embed="rId4">
            <a:extLst>
              <a:ext uri="{28A0092B-C50C-407E-A947-70E740481C1C}">
                <a14:useLocalDpi xmlns:a14="http://schemas.microsoft.com/office/drawing/2010/main" val="0"/>
              </a:ext>
            </a:extLst>
          </a:blip>
          <a:srcRect/>
          <a:stretch>
            <a:fillRect/>
          </a:stretch>
        </p:blipFill>
        <p:spPr bwMode="auto">
          <a:xfrm>
            <a:off x="1513423" y="5095489"/>
            <a:ext cx="2492780" cy="3048057"/>
          </a:xfrm>
          <a:prstGeom prst="rect">
            <a:avLst/>
          </a:prstGeom>
          <a:noFill/>
          <a:ln>
            <a:noFill/>
          </a:ln>
        </p:spPr>
      </p:pic>
      <p:pic>
        <p:nvPicPr>
          <p:cNvPr id="9219" name="Picture 3" descr="D:\Design Work\Profile\PP Leno Bag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9012" y="5003124"/>
            <a:ext cx="2389334" cy="332515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4"/>
          <p:cNvSpPr>
            <a:spLocks noChangeArrowheads="1"/>
          </p:cNvSpPr>
          <p:nvPr/>
        </p:nvSpPr>
        <p:spPr bwMode="auto">
          <a:xfrm>
            <a:off x="852370" y="8985611"/>
            <a:ext cx="46522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lvl="0" indent="-171450" fontAlgn="base">
              <a:spcBef>
                <a:spcPct val="0"/>
              </a:spcBef>
              <a:spcAft>
                <a:spcPct val="0"/>
              </a:spcAft>
              <a:buFont typeface="Wingdings" pitchFamily="2" charset="2"/>
              <a:buChar char="v"/>
            </a:pPr>
            <a:r>
              <a:rPr lang="en-US" b="1" dirty="0">
                <a:latin typeface="Bookman Old Style" pitchFamily="18" charset="0"/>
              </a:rPr>
              <a:t>PP Woven </a:t>
            </a:r>
            <a:r>
              <a:rPr lang="en-US" b="1" dirty="0" smtClean="0">
                <a:latin typeface="Bookman Old Style" pitchFamily="18" charset="0"/>
              </a:rPr>
              <a:t>Bopp Fabric </a:t>
            </a:r>
            <a:r>
              <a:rPr lang="en-US" b="1" dirty="0">
                <a:latin typeface="Bookman Old Style" pitchFamily="18" charset="0"/>
              </a:rPr>
              <a:t>Rolls &amp; Bags</a:t>
            </a:r>
            <a:endParaRPr lang="en-US" b="1" dirty="0">
              <a:latin typeface="Bookman Old Style" pitchFamily="18" charset="0"/>
              <a:cs typeface="Arial" pitchFamily="34" charset="0"/>
            </a:endParaRPr>
          </a:p>
        </p:txBody>
      </p:sp>
      <p:pic>
        <p:nvPicPr>
          <p:cNvPr id="1026" name="Picture 2" descr="C:\Users\Balravi\Desktop\5 PP Woven Bopp Rolls - Bags  - Dita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6382" y="9527117"/>
            <a:ext cx="2383293" cy="289595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Balravi\Desktop\5 PP Woven Bopp Rolls - Bags  - Ditan.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6477" y="9347337"/>
            <a:ext cx="2886672" cy="3169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714897"/>
      </p:ext>
    </p:extLst>
  </p:cSld>
  <p:clrMapOvr>
    <a:masterClrMapping/>
  </p:clrMapOvr>
  <p:transition spd="slow" advTm="3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757890" y="477221"/>
            <a:ext cx="6496627" cy="477054"/>
          </a:xfrm>
          <a:prstGeom prst="rect">
            <a:avLst/>
          </a:prstGeom>
          <a:noFill/>
        </p:spPr>
        <p:txBody>
          <a:bodyPr wrap="square" rtlCol="0">
            <a:spAutoFit/>
          </a:bodyPr>
          <a:lstStyle/>
          <a:p>
            <a:pPr algn="ctr"/>
            <a:r>
              <a:rPr lang="en-US" sz="2500" b="1" u="sng" dirty="0" smtClean="0">
                <a:latin typeface="Bookman Old Style" pitchFamily="18" charset="0"/>
              </a:rPr>
              <a:t>Product Range</a:t>
            </a:r>
            <a:endParaRPr lang="en-IN" sz="2500" b="1" u="sng" dirty="0">
              <a:latin typeface="Bookman Old Style" pitchFamily="18" charset="0"/>
            </a:endParaRPr>
          </a:p>
        </p:txBody>
      </p:sp>
      <p:sp>
        <p:nvSpPr>
          <p:cNvPr id="3" name="Rectangle 10"/>
          <p:cNvSpPr>
            <a:spLocks noChangeArrowheads="1"/>
          </p:cNvSpPr>
          <p:nvPr/>
        </p:nvSpPr>
        <p:spPr bwMode="auto">
          <a:xfrm>
            <a:off x="757890" y="968628"/>
            <a:ext cx="3507721"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Courier New" pitchFamily="49" charset="0"/>
              <a:buChar char="o"/>
              <a:tabLst/>
            </a:pPr>
            <a:endParaRPr kumimoji="0" lang="en-US" sz="500" b="1" i="0" strike="noStrike" cap="none" normalizeH="0" baseline="0" dirty="0" smtClean="0">
              <a:ln>
                <a:noFill/>
              </a:ln>
              <a:solidFill>
                <a:schemeClr val="tx1"/>
              </a:solidFill>
              <a:effectLst/>
              <a:latin typeface="Arial" pitchFamily="34" charset="0"/>
              <a:cs typeface="Arial" pitchFamily="34" charset="0"/>
            </a:endParaRPr>
          </a:p>
          <a:p>
            <a:pPr marL="285750" lvl="0" indent="-285750" fontAlgn="base">
              <a:spcBef>
                <a:spcPct val="0"/>
              </a:spcBef>
              <a:spcAft>
                <a:spcPct val="0"/>
              </a:spcAft>
              <a:buFont typeface="Wingdings" pitchFamily="2" charset="2"/>
              <a:buChar char="v"/>
            </a:pPr>
            <a:r>
              <a:rPr lang="en-US" b="1" dirty="0" smtClean="0">
                <a:latin typeface="Bookman Old Style" pitchFamily="18" charset="0"/>
                <a:ea typeface="Times New Roman" pitchFamily="18" charset="0"/>
                <a:cs typeface="Mangal"/>
              </a:rPr>
              <a:t>PP Woven Cement Bags</a:t>
            </a:r>
            <a:endParaRPr lang="en-US" b="1" dirty="0">
              <a:latin typeface="Bookman Old Style" pitchFamily="18" charset="0"/>
              <a:cs typeface="Arial" pitchFamily="34" charset="0"/>
            </a:endParaRPr>
          </a:p>
        </p:txBody>
      </p:sp>
      <p:sp>
        <p:nvSpPr>
          <p:cNvPr id="4" name="Rectangle 11"/>
          <p:cNvSpPr>
            <a:spLocks noChangeArrowheads="1"/>
          </p:cNvSpPr>
          <p:nvPr/>
        </p:nvSpPr>
        <p:spPr bwMode="auto">
          <a:xfrm>
            <a:off x="3839626" y="3025030"/>
            <a:ext cx="2423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000000"/>
                </a:solidFill>
                <a:effectLst/>
                <a:latin typeface="Franklin Gothic Book" pitchFamily="34" charset="0"/>
                <a:ea typeface="Times New Roman" pitchFamily="18" charset="0"/>
                <a:cs typeface="Mangal"/>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12"/>
          <p:cNvSpPr>
            <a:spLocks noChangeArrowheads="1"/>
          </p:cNvSpPr>
          <p:nvPr/>
        </p:nvSpPr>
        <p:spPr bwMode="auto">
          <a:xfrm>
            <a:off x="851176" y="4599256"/>
            <a:ext cx="48045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lvl="0" indent="-285750" fontAlgn="base">
              <a:spcBef>
                <a:spcPct val="0"/>
              </a:spcBef>
              <a:spcAft>
                <a:spcPct val="0"/>
              </a:spcAft>
              <a:buFont typeface="Wingdings" pitchFamily="2" charset="2"/>
              <a:buChar char="v"/>
            </a:pPr>
            <a:r>
              <a:rPr lang="en-US" b="1" dirty="0" smtClean="0">
                <a:latin typeface="Bookman Old Style" pitchFamily="18" charset="0"/>
              </a:rPr>
              <a:t>PP </a:t>
            </a:r>
            <a:r>
              <a:rPr lang="en-US" b="1" dirty="0">
                <a:latin typeface="Bookman Old Style" pitchFamily="18" charset="0"/>
              </a:rPr>
              <a:t>Woven Milky Fabric Rolls &amp; Bags</a:t>
            </a:r>
            <a:endParaRPr kumimoji="0" lang="en-US" b="1" i="0" u="none" strike="noStrike" cap="none" normalizeH="0" baseline="0" dirty="0" smtClean="0">
              <a:ln>
                <a:noFill/>
              </a:ln>
              <a:solidFill>
                <a:schemeClr val="tx1"/>
              </a:solidFill>
              <a:effectLst/>
              <a:latin typeface="Bookman Old Style" pitchFamily="18" charset="0"/>
              <a:cs typeface="Arial" pitchFamily="34" charset="0"/>
            </a:endParaRPr>
          </a:p>
        </p:txBody>
      </p:sp>
      <p:sp>
        <p:nvSpPr>
          <p:cNvPr id="11" name="Rectangle 13"/>
          <p:cNvSpPr>
            <a:spLocks noChangeArrowheads="1"/>
          </p:cNvSpPr>
          <p:nvPr/>
        </p:nvSpPr>
        <p:spPr bwMode="auto">
          <a:xfrm>
            <a:off x="2" y="1205374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4" name="Rectangle 14"/>
          <p:cNvSpPr>
            <a:spLocks noChangeArrowheads="1"/>
          </p:cNvSpPr>
          <p:nvPr/>
        </p:nvSpPr>
        <p:spPr bwMode="auto">
          <a:xfrm>
            <a:off x="768379" y="8507064"/>
            <a:ext cx="501451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lvl="0" indent="-285750" fontAlgn="base">
              <a:spcBef>
                <a:spcPct val="0"/>
              </a:spcBef>
              <a:spcAft>
                <a:spcPct val="0"/>
              </a:spcAft>
              <a:buFont typeface="Wingdings" pitchFamily="2" charset="2"/>
              <a:buChar char="v"/>
            </a:pPr>
            <a:r>
              <a:rPr lang="en-US" b="1" dirty="0">
                <a:latin typeface="Bookman Old Style" pitchFamily="18" charset="0"/>
              </a:rPr>
              <a:t>PP Woven </a:t>
            </a:r>
            <a:r>
              <a:rPr lang="en-US" b="1" dirty="0" smtClean="0">
                <a:latin typeface="Bookman Old Style" pitchFamily="18" charset="0"/>
              </a:rPr>
              <a:t>Natural </a:t>
            </a:r>
            <a:r>
              <a:rPr lang="en-US" b="1" dirty="0">
                <a:latin typeface="Bookman Old Style" pitchFamily="18" charset="0"/>
              </a:rPr>
              <a:t>Fabric Rolls &amp; Bags</a:t>
            </a:r>
            <a:endParaRPr lang="en-US" b="1" dirty="0">
              <a:latin typeface="Bookman Old Style" pitchFamily="18" charset="0"/>
              <a:cs typeface="Arial" pitchFamily="34" charset="0"/>
            </a:endParaRPr>
          </a:p>
        </p:txBody>
      </p:sp>
      <p:sp>
        <p:nvSpPr>
          <p:cNvPr id="15" name="Rectangle 15"/>
          <p:cNvSpPr>
            <a:spLocks noChangeArrowheads="1"/>
          </p:cNvSpPr>
          <p:nvPr/>
        </p:nvSpPr>
        <p:spPr bwMode="auto">
          <a:xfrm>
            <a:off x="2" y="1817294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6" name="Rectangle 16"/>
          <p:cNvSpPr>
            <a:spLocks noChangeArrowheads="1"/>
          </p:cNvSpPr>
          <p:nvPr/>
        </p:nvSpPr>
        <p:spPr bwMode="auto">
          <a:xfrm>
            <a:off x="2" y="1962770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8" name="Rectangle 17"/>
          <p:cNvSpPr>
            <a:spLocks noChangeArrowheads="1"/>
          </p:cNvSpPr>
          <p:nvPr/>
        </p:nvSpPr>
        <p:spPr bwMode="auto">
          <a:xfrm>
            <a:off x="2" y="227450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5"/>
          <p:cNvSpPr>
            <a:spLocks noChangeArrowheads="1"/>
          </p:cNvSpPr>
          <p:nvPr/>
        </p:nvSpPr>
        <p:spPr bwMode="auto">
          <a:xfrm>
            <a:off x="3839626" y="3255943"/>
            <a:ext cx="2423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000000"/>
                </a:solidFill>
                <a:effectLst/>
                <a:latin typeface="Franklin Gothic Book" pitchFamily="34" charset="0"/>
                <a:ea typeface="Times New Roman" pitchFamily="18" charset="0"/>
                <a:cs typeface="Mangal"/>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6"/>
          <p:cNvSpPr>
            <a:spLocks noChangeArrowheads="1"/>
          </p:cNvSpPr>
          <p:nvPr/>
        </p:nvSpPr>
        <p:spPr bwMode="auto">
          <a:xfrm>
            <a:off x="2" y="429505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9" name="Rectangle 7"/>
          <p:cNvSpPr>
            <a:spLocks noChangeArrowheads="1"/>
          </p:cNvSpPr>
          <p:nvPr/>
        </p:nvSpPr>
        <p:spPr bwMode="auto">
          <a:xfrm>
            <a:off x="2" y="734311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36" name="Picture 12" descr="6 PP Woven Colour Bags  - Dita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5212" y="1493240"/>
            <a:ext cx="2590800" cy="2586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descr="06 PP Woven  Milky Cement Bag Dit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7613" y="1521738"/>
            <a:ext cx="1981200" cy="255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descr="1 PP Woven Milky Fabric Roll - Dit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1412" y="5049306"/>
            <a:ext cx="3505199" cy="3001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7" descr="D:\Design Work\Profile\PP Woven Milky Bag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5212" y="5003123"/>
            <a:ext cx="2296329" cy="350394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3 PP Woven Natural Fabric Roll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5212" y="9013320"/>
            <a:ext cx="3352799" cy="304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descr="C:\Users\admin\Desktop\DishaJute With PSD - IndiaMart\2 Woven Sack\1 Natural Fabric  &amp; Bags\7 PP Woven Natural Fabric Bags - Ditan.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03812" y="9013428"/>
            <a:ext cx="1970433" cy="3094130"/>
          </a:xfrm>
          <a:prstGeom prst="rect">
            <a:avLst/>
          </a:prstGeom>
          <a:noFill/>
          <a:ln>
            <a:noFill/>
          </a:ln>
        </p:spPr>
      </p:pic>
    </p:spTree>
    <p:extLst>
      <p:ext uri="{BB962C8B-B14F-4D97-AF65-F5344CB8AC3E}">
        <p14:creationId xmlns:p14="http://schemas.microsoft.com/office/powerpoint/2010/main" val="351268237"/>
      </p:ext>
    </p:extLst>
  </p:cSld>
  <p:clrMapOvr>
    <a:masterClrMapping/>
  </p:clrMapOvr>
  <p:transition spd="slow" advTm="3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17474" y="980243"/>
            <a:ext cx="7056784" cy="430887"/>
          </a:xfrm>
          <a:prstGeom prst="rect">
            <a:avLst/>
          </a:prstGeom>
          <a:noFill/>
        </p:spPr>
        <p:txBody>
          <a:bodyPr wrap="square" rtlCol="0">
            <a:spAutoFit/>
          </a:bodyPr>
          <a:lstStyle/>
          <a:p>
            <a:pPr algn="ctr"/>
            <a:r>
              <a:rPr lang="en-US" sz="2200" b="1" u="sng" dirty="0" smtClean="0">
                <a:latin typeface="Bookman Old Style" pitchFamily="18" charset="0"/>
              </a:rPr>
              <a:t>Machinery Installed for Woven Fabric &amp; Sacks</a:t>
            </a:r>
            <a:endParaRPr lang="en-IN" sz="2200" b="1" u="sng" dirty="0">
              <a:latin typeface="Bookman Old Style"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113748087"/>
              </p:ext>
            </p:extLst>
          </p:nvPr>
        </p:nvGraphicFramePr>
        <p:xfrm>
          <a:off x="534386" y="1980375"/>
          <a:ext cx="6792160" cy="10566400"/>
        </p:xfrm>
        <a:graphic>
          <a:graphicData uri="http://schemas.openxmlformats.org/drawingml/2006/table">
            <a:tbl>
              <a:tblPr firstRow="1" firstCol="1" bandRow="1">
                <a:tableStyleId>{5C22544A-7EE6-4342-B048-85BDC9FD1C3A}</a:tableStyleId>
              </a:tblPr>
              <a:tblGrid>
                <a:gridCol w="381812"/>
                <a:gridCol w="5338778"/>
                <a:gridCol w="1071570"/>
              </a:tblGrid>
              <a:tr h="124720">
                <a:tc>
                  <a:txBody>
                    <a:bodyPr/>
                    <a:lstStyle/>
                    <a:p>
                      <a:pPr algn="r">
                        <a:lnSpc>
                          <a:spcPts val="3200"/>
                        </a:lnSpc>
                        <a:spcAft>
                          <a:spcPts val="0"/>
                        </a:spcAft>
                      </a:pPr>
                      <a:r>
                        <a:rPr lang="en-IN" sz="1800" dirty="0" smtClean="0">
                          <a:solidFill>
                            <a:schemeClr val="tx1"/>
                          </a:solidFill>
                          <a:effectLst/>
                          <a:latin typeface="Arial Narrow" pitchFamily="34" charset="0"/>
                          <a:ea typeface="Franklin Gothic Book"/>
                          <a:cs typeface="Mangal"/>
                        </a:rPr>
                        <a:t>Sr.</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IN" sz="1800" dirty="0" smtClean="0">
                          <a:solidFill>
                            <a:schemeClr val="tx1"/>
                          </a:solidFill>
                          <a:effectLst/>
                          <a:latin typeface="Arial Narrow" pitchFamily="34" charset="0"/>
                          <a:ea typeface="Franklin Gothic Book"/>
                          <a:cs typeface="Mangal"/>
                        </a:rPr>
                        <a:t>Machine Description</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IN" sz="1800" dirty="0" smtClean="0">
                          <a:solidFill>
                            <a:schemeClr val="tx1"/>
                          </a:solidFill>
                          <a:effectLst/>
                          <a:latin typeface="Arial Narrow" pitchFamily="34" charset="0"/>
                          <a:ea typeface="Franklin Gothic Book"/>
                          <a:cs typeface="Mangal"/>
                        </a:rPr>
                        <a:t>Nos</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4720">
                <a:tc>
                  <a:txBody>
                    <a:bodyPr/>
                    <a:lstStyle/>
                    <a:p>
                      <a:pPr algn="r">
                        <a:lnSpc>
                          <a:spcPts val="3200"/>
                        </a:lnSpc>
                        <a:spcAft>
                          <a:spcPts val="0"/>
                        </a:spcAft>
                      </a:pPr>
                      <a:r>
                        <a:rPr lang="en-US" sz="1800" dirty="0">
                          <a:solidFill>
                            <a:schemeClr val="tx1"/>
                          </a:solidFill>
                          <a:effectLst/>
                          <a:latin typeface="Arial Narrow" pitchFamily="34" charset="0"/>
                        </a:rPr>
                        <a:t>1</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Tape Plant - Lorex E120B 1600 HS Tape Extrusion Plant (600Kg/Hour)</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2</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Circular Loom - LSL 6</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13</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3</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Circular Loom - Nova 6</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a:effectLst/>
                          <a:latin typeface="Arial Narrow" pitchFamily="34" charset="0"/>
                        </a:rPr>
                        <a:t>25</a:t>
                      </a:r>
                      <a:endParaRPr lang="en-IN" sz="180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4</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Circular Loom - Leno 4 </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12</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5</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Circular Loom - LSL 610 Jumbo </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9</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3147">
                <a:tc>
                  <a:txBody>
                    <a:bodyPr/>
                    <a:lstStyle/>
                    <a:p>
                      <a:pPr algn="r">
                        <a:lnSpc>
                          <a:spcPts val="3200"/>
                        </a:lnSpc>
                        <a:spcAft>
                          <a:spcPts val="0"/>
                        </a:spcAft>
                      </a:pPr>
                      <a:r>
                        <a:rPr lang="en-US" sz="1800" dirty="0">
                          <a:solidFill>
                            <a:schemeClr val="tx1"/>
                          </a:solidFill>
                          <a:effectLst/>
                          <a:latin typeface="Arial Narrow" pitchFamily="34" charset="0"/>
                        </a:rPr>
                        <a:t>6</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Cheese Winders attached with Tape Plant</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348</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7</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UPS 200 KVA</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2</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8</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Stitching Machine</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6</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9</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Gusset Machine</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10</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BCS Machine</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3147">
                <a:tc>
                  <a:txBody>
                    <a:bodyPr/>
                    <a:lstStyle/>
                    <a:p>
                      <a:pPr algn="r">
                        <a:lnSpc>
                          <a:spcPts val="3200"/>
                        </a:lnSpc>
                        <a:spcAft>
                          <a:spcPts val="0"/>
                        </a:spcAft>
                      </a:pPr>
                      <a:r>
                        <a:rPr lang="en-US" sz="1800">
                          <a:solidFill>
                            <a:schemeClr val="tx1"/>
                          </a:solidFill>
                          <a:effectLst/>
                          <a:latin typeface="Arial Narrow" pitchFamily="34" charset="0"/>
                        </a:rPr>
                        <a:t>11</a:t>
                      </a:r>
                      <a:endParaRPr lang="en-IN" sz="180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Bag Stitching Machine - Valvomatic </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a:solidFill>
                            <a:schemeClr val="tx1"/>
                          </a:solidFill>
                          <a:effectLst/>
                          <a:latin typeface="Arial Narrow" pitchFamily="34" charset="0"/>
                        </a:rPr>
                        <a:t>12</a:t>
                      </a:r>
                      <a:endParaRPr lang="en-IN" sz="180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Printing Machine - 6 </a:t>
                      </a:r>
                      <a:r>
                        <a:rPr lang="en-US" sz="1800" dirty="0" err="1">
                          <a:effectLst/>
                          <a:latin typeface="Arial Narrow" pitchFamily="34" charset="0"/>
                        </a:rPr>
                        <a:t>Colours</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a:effectLst/>
                          <a:latin typeface="Arial Narrow" pitchFamily="34" charset="0"/>
                        </a:rPr>
                        <a:t>1</a:t>
                      </a:r>
                      <a:endParaRPr lang="en-IN" sz="180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a:solidFill>
                            <a:schemeClr val="tx1"/>
                          </a:solidFill>
                          <a:effectLst/>
                          <a:latin typeface="Arial Narrow" pitchFamily="34" charset="0"/>
                        </a:rPr>
                        <a:t>13</a:t>
                      </a:r>
                      <a:endParaRPr lang="en-IN" sz="180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Bale Press - (40 Ton)</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Bef>
                          <a:spcPts val="1800"/>
                        </a:spcBef>
                        <a:spcAft>
                          <a:spcPts val="0"/>
                        </a:spcAft>
                      </a:pPr>
                      <a:r>
                        <a:rPr lang="en-US" sz="1800" dirty="0">
                          <a:solidFill>
                            <a:schemeClr val="tx1"/>
                          </a:solidFill>
                          <a:effectLst/>
                          <a:latin typeface="Arial Narrow" pitchFamily="34" charset="0"/>
                        </a:rPr>
                        <a:t>14</a:t>
                      </a:r>
                      <a:endParaRPr lang="en-IN" sz="1800" dirty="0">
                        <a:solidFill>
                          <a:schemeClr val="tx1"/>
                        </a:solidFill>
                        <a:effectLst/>
                        <a:latin typeface="Arial Narrow" pitchFamily="34" charset="0"/>
                        <a:ea typeface="Franklin Gothic Book"/>
                        <a:cs typeface="Mangal"/>
                      </a:endParaRPr>
                    </a:p>
                  </a:txBody>
                  <a:tcPr marL="71274" marR="712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Bef>
                          <a:spcPts val="1800"/>
                        </a:spcBef>
                        <a:spcAft>
                          <a:spcPts val="0"/>
                        </a:spcAft>
                      </a:pPr>
                      <a:r>
                        <a:rPr lang="en-US" sz="1800" dirty="0">
                          <a:effectLst/>
                          <a:latin typeface="Arial Narrow" pitchFamily="34" charset="0"/>
                        </a:rPr>
                        <a:t>Digital Tensile Testing Machine</a:t>
                      </a:r>
                      <a:endParaRPr lang="en-IN" sz="1800" dirty="0">
                        <a:effectLst/>
                        <a:latin typeface="Arial Narrow" pitchFamily="34" charset="0"/>
                        <a:ea typeface="Franklin Gothic Book"/>
                        <a:cs typeface="Mangal"/>
                      </a:endParaRPr>
                    </a:p>
                  </a:txBody>
                  <a:tcPr marL="71274" marR="712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Bef>
                          <a:spcPts val="1200"/>
                        </a:spcBef>
                        <a:spcAft>
                          <a:spcPts val="0"/>
                        </a:spcAft>
                      </a:pPr>
                      <a:r>
                        <a:rPr lang="en-US" sz="1800">
                          <a:effectLst/>
                          <a:latin typeface="Arial Narrow" pitchFamily="34" charset="0"/>
                        </a:rPr>
                        <a:t>1</a:t>
                      </a:r>
                      <a:endParaRPr lang="en-IN" sz="180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15</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Muffle Furness</a:t>
                      </a:r>
                      <a:endParaRPr lang="en-IN" sz="1800" dirty="0">
                        <a:effectLst/>
                        <a:latin typeface="Arial Narrow" pitchFamily="34" charset="0"/>
                        <a:ea typeface="Franklin Gothic Book"/>
                        <a:cs typeface="Mangal"/>
                      </a:endParaRPr>
                    </a:p>
                  </a:txBody>
                  <a:tcPr marL="71274" marR="712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a:solidFill>
                            <a:schemeClr val="tx1"/>
                          </a:solidFill>
                          <a:effectLst/>
                          <a:latin typeface="Arial Narrow" pitchFamily="34" charset="0"/>
                        </a:rPr>
                        <a:t>16</a:t>
                      </a:r>
                      <a:endParaRPr lang="en-IN" sz="180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M.F.I Testing Machine</a:t>
                      </a:r>
                      <a:endParaRPr lang="en-IN" sz="1800" dirty="0">
                        <a:effectLst/>
                        <a:latin typeface="Arial Narrow" pitchFamily="34" charset="0"/>
                        <a:ea typeface="Franklin Gothic Book"/>
                        <a:cs typeface="Mangal"/>
                      </a:endParaRPr>
                    </a:p>
                  </a:txBody>
                  <a:tcPr marL="71274" marR="712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a:effectLst/>
                          <a:latin typeface="Arial Narrow" pitchFamily="34" charset="0"/>
                        </a:rPr>
                        <a:t>1</a:t>
                      </a:r>
                      <a:endParaRPr lang="en-IN" sz="180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17</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Warp Reel</a:t>
                      </a:r>
                      <a:endParaRPr lang="en-IN" sz="1800" dirty="0">
                        <a:effectLst/>
                        <a:latin typeface="Arial Narrow" pitchFamily="34" charset="0"/>
                        <a:ea typeface="Franklin Gothic Book"/>
                        <a:cs typeface="Mangal"/>
                      </a:endParaRPr>
                    </a:p>
                  </a:txBody>
                  <a:tcPr marL="71274" marR="712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18</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Lamination Plant</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rowSpan="3">
                  <a:txBody>
                    <a:bodyPr/>
                    <a:lstStyle/>
                    <a:p>
                      <a:pPr algn="r">
                        <a:lnSpc>
                          <a:spcPts val="3200"/>
                        </a:lnSpc>
                        <a:spcAft>
                          <a:spcPts val="0"/>
                        </a:spcAft>
                      </a:pPr>
                      <a:r>
                        <a:rPr lang="en-US" sz="1800" dirty="0" smtClean="0">
                          <a:solidFill>
                            <a:schemeClr val="tx1"/>
                          </a:solidFill>
                          <a:effectLst/>
                          <a:latin typeface="Arial Narrow" pitchFamily="34" charset="0"/>
                        </a:rPr>
                        <a:t>19</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Bef>
                          <a:spcPts val="600"/>
                        </a:spcBef>
                        <a:spcAft>
                          <a:spcPts val="1000"/>
                        </a:spcAft>
                      </a:pPr>
                      <a:r>
                        <a:rPr lang="en-US" sz="1800" dirty="0">
                          <a:effectLst/>
                          <a:latin typeface="Arial Narrow" pitchFamily="34" charset="0"/>
                        </a:rPr>
                        <a:t>Generator 600 KVA</a:t>
                      </a:r>
                      <a:endParaRPr lang="en-IN" sz="1800" dirty="0">
                        <a:effectLst/>
                        <a:latin typeface="Arial Narrow" pitchFamily="34" charset="0"/>
                        <a:ea typeface="Franklin Gothic Book"/>
                        <a:cs typeface="Mangal"/>
                      </a:endParaRPr>
                    </a:p>
                  </a:txBody>
                  <a:tcPr marL="71274" marR="712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Bef>
                          <a:spcPts val="1200"/>
                        </a:spcBef>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vMerge="1">
                  <a:txBody>
                    <a:bodyPr/>
                    <a:lstStyle/>
                    <a:p>
                      <a:endParaRPr lang="en-IN"/>
                    </a:p>
                  </a:txBody>
                  <a:tcPr/>
                </a:tc>
                <a:tc>
                  <a:txBody>
                    <a:bodyPr/>
                    <a:lstStyle/>
                    <a:p>
                      <a:pPr>
                        <a:lnSpc>
                          <a:spcPts val="3200"/>
                        </a:lnSpc>
                        <a:spcBef>
                          <a:spcPts val="600"/>
                        </a:spcBef>
                        <a:spcAft>
                          <a:spcPts val="1000"/>
                        </a:spcAft>
                      </a:pPr>
                      <a:r>
                        <a:rPr lang="en-US" sz="1800" dirty="0">
                          <a:effectLst/>
                          <a:latin typeface="Arial Narrow" pitchFamily="34" charset="0"/>
                        </a:rPr>
                        <a:t>Generator 380 KVA</a:t>
                      </a:r>
                      <a:endParaRPr lang="en-IN" sz="1800" dirty="0">
                        <a:effectLst/>
                        <a:latin typeface="Arial Narrow" pitchFamily="34" charset="0"/>
                        <a:ea typeface="Franklin Gothic Book"/>
                        <a:cs typeface="Mangal"/>
                      </a:endParaRPr>
                    </a:p>
                  </a:txBody>
                  <a:tcPr marL="71274" marR="712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Bef>
                          <a:spcPts val="1200"/>
                        </a:spcBef>
                        <a:spcAft>
                          <a:spcPts val="0"/>
                        </a:spcAft>
                      </a:pPr>
                      <a:r>
                        <a:rPr lang="en-US" sz="1800" dirty="0">
                          <a:effectLst/>
                          <a:latin typeface="Arial Narrow" pitchFamily="34" charset="0"/>
                        </a:rPr>
                        <a:t>2</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72046">
                <a:tc vMerge="1">
                  <a:txBody>
                    <a:bodyPr/>
                    <a:lstStyle/>
                    <a:p>
                      <a:endParaRPr lang="en-IN"/>
                    </a:p>
                  </a:txBody>
                  <a:tcPr/>
                </a:tc>
                <a:tc>
                  <a:txBody>
                    <a:bodyPr/>
                    <a:lstStyle/>
                    <a:p>
                      <a:pPr>
                        <a:lnSpc>
                          <a:spcPts val="3200"/>
                        </a:lnSpc>
                        <a:spcBef>
                          <a:spcPts val="600"/>
                        </a:spcBef>
                        <a:spcAft>
                          <a:spcPts val="1000"/>
                        </a:spcAft>
                      </a:pPr>
                      <a:r>
                        <a:rPr lang="en-US" sz="1800" dirty="0">
                          <a:effectLst/>
                          <a:latin typeface="Arial Narrow" pitchFamily="34" charset="0"/>
                        </a:rPr>
                        <a:t>Generator 320 KVA</a:t>
                      </a:r>
                      <a:endParaRPr lang="en-IN" sz="1800" dirty="0">
                        <a:effectLst/>
                        <a:latin typeface="Arial Narrow" pitchFamily="34" charset="0"/>
                        <a:ea typeface="Franklin Gothic Book"/>
                        <a:cs typeface="Mangal"/>
                      </a:endParaRPr>
                    </a:p>
                  </a:txBody>
                  <a:tcPr marL="71274" marR="712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Bef>
                          <a:spcPts val="1200"/>
                        </a:spcBef>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a:solidFill>
                            <a:schemeClr val="tx1"/>
                          </a:solidFill>
                          <a:effectLst/>
                          <a:latin typeface="Arial Narrow" pitchFamily="34" charset="0"/>
                        </a:rPr>
                        <a:t>20</a:t>
                      </a:r>
                      <a:endParaRPr lang="en-IN" sz="180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Chilling Plant</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53">
                <a:tc>
                  <a:txBody>
                    <a:bodyPr/>
                    <a:lstStyle/>
                    <a:p>
                      <a:pPr algn="r">
                        <a:lnSpc>
                          <a:spcPts val="3200"/>
                        </a:lnSpc>
                        <a:spcAft>
                          <a:spcPts val="0"/>
                        </a:spcAft>
                      </a:pPr>
                      <a:r>
                        <a:rPr lang="en-US" sz="1800" dirty="0">
                          <a:solidFill>
                            <a:schemeClr val="tx1"/>
                          </a:solidFill>
                          <a:effectLst/>
                          <a:latin typeface="Arial Narrow" pitchFamily="34" charset="0"/>
                        </a:rPr>
                        <a:t>21</a:t>
                      </a:r>
                      <a:endParaRPr lang="en-IN" sz="1800" dirty="0">
                        <a:solidFill>
                          <a:schemeClr val="tx1"/>
                        </a:solidFill>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3200"/>
                        </a:lnSpc>
                        <a:spcAft>
                          <a:spcPts val="0"/>
                        </a:spcAft>
                      </a:pPr>
                      <a:r>
                        <a:rPr lang="en-US" sz="1800" dirty="0">
                          <a:effectLst/>
                          <a:latin typeface="Arial Narrow" pitchFamily="34" charset="0"/>
                        </a:rPr>
                        <a:t>Cooling Tower 120 TR</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lnSpc>
                          <a:spcPts val="3200"/>
                        </a:lnSpc>
                        <a:spcAft>
                          <a:spcPts val="0"/>
                        </a:spcAft>
                      </a:pPr>
                      <a:r>
                        <a:rPr lang="en-US" sz="1800" dirty="0">
                          <a:effectLst/>
                          <a:latin typeface="Arial Narrow" pitchFamily="34" charset="0"/>
                        </a:rPr>
                        <a:t>1</a:t>
                      </a:r>
                      <a:endParaRPr lang="en-IN" sz="1800" dirty="0">
                        <a:effectLst/>
                        <a:latin typeface="Arial Narrow" pitchFamily="34" charset="0"/>
                        <a:ea typeface="Franklin Gothic Book"/>
                        <a:cs typeface="Mangal"/>
                      </a:endParaRPr>
                    </a:p>
                  </a:txBody>
                  <a:tcPr marL="71274" marR="712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885928816"/>
      </p:ext>
    </p:extLst>
  </p:cSld>
  <p:clrMapOvr>
    <a:masterClrMapping/>
  </p:clrMapOvr>
  <p:transition spd="slow" advTm="5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810000" y="1070668"/>
            <a:ext cx="180535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Tape Plant</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5"/>
          <p:cNvSpPr>
            <a:spLocks noChangeArrowheads="1"/>
          </p:cNvSpPr>
          <p:nvPr/>
        </p:nvSpPr>
        <p:spPr bwMode="auto">
          <a:xfrm>
            <a:off x="810505" y="5023073"/>
            <a:ext cx="19336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Nova Looms</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Rectangle 7"/>
          <p:cNvSpPr>
            <a:spLocks noChangeArrowheads="1"/>
          </p:cNvSpPr>
          <p:nvPr/>
        </p:nvSpPr>
        <p:spPr bwMode="auto">
          <a:xfrm>
            <a:off x="2" y="1002170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5"/>
          <p:cNvSpPr>
            <a:spLocks noChangeArrowheads="1"/>
          </p:cNvSpPr>
          <p:nvPr/>
        </p:nvSpPr>
        <p:spPr bwMode="auto">
          <a:xfrm>
            <a:off x="820767" y="9001249"/>
            <a:ext cx="191590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Leno Looms</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pic>
        <p:nvPicPr>
          <p:cNvPr id="14" name="Picture 13" descr="D:\Design Work\Profile\WS Tape Plant.jpg"/>
          <p:cNvPicPr preferRelativeResize="0"/>
          <p:nvPr/>
        </p:nvPicPr>
        <p:blipFill>
          <a:blip r:embed="rId2">
            <a:extLst>
              <a:ext uri="{28A0092B-C50C-407E-A947-70E740481C1C}">
                <a14:useLocalDpi xmlns:a14="http://schemas.microsoft.com/office/drawing/2010/main" val="0"/>
              </a:ext>
            </a:extLst>
          </a:blip>
          <a:srcRect/>
          <a:stretch>
            <a:fillRect/>
          </a:stretch>
        </p:blipFill>
        <p:spPr bwMode="auto">
          <a:xfrm>
            <a:off x="810000" y="1440000"/>
            <a:ext cx="6480000" cy="2880000"/>
          </a:xfrm>
          <a:prstGeom prst="rect">
            <a:avLst/>
          </a:prstGeom>
          <a:noFill/>
          <a:ln>
            <a:noFill/>
          </a:ln>
          <a:effectLst>
            <a:softEdge rad="127000"/>
          </a:effectLst>
        </p:spPr>
      </p:pic>
      <p:pic>
        <p:nvPicPr>
          <p:cNvPr id="15" name="Picture 14" descr="C:\Users\Balravi\Downloads\WS Nova Looms.jpg"/>
          <p:cNvPicPr preferRelativeResize="0"/>
          <p:nvPr/>
        </p:nvPicPr>
        <p:blipFill>
          <a:blip r:embed="rId3" cstate="print">
            <a:extLst>
              <a:ext uri="{28A0092B-C50C-407E-A947-70E740481C1C}">
                <a14:useLocalDpi xmlns:a14="http://schemas.microsoft.com/office/drawing/2010/main" val="0"/>
              </a:ext>
            </a:extLst>
          </a:blip>
          <a:srcRect/>
          <a:stretch>
            <a:fillRect/>
          </a:stretch>
        </p:blipFill>
        <p:spPr bwMode="auto">
          <a:xfrm>
            <a:off x="810000" y="5400000"/>
            <a:ext cx="6480000" cy="2880000"/>
          </a:xfrm>
          <a:prstGeom prst="rect">
            <a:avLst/>
          </a:prstGeom>
          <a:noFill/>
          <a:ln>
            <a:noFill/>
          </a:ln>
          <a:effectLst>
            <a:softEdge rad="127000"/>
          </a:effectLst>
        </p:spPr>
      </p:pic>
      <p:pic>
        <p:nvPicPr>
          <p:cNvPr id="17" name="Picture 16" descr="C:\Users\Balravi\Downloads\IMG_20230210_143702.jpg"/>
          <p:cNvPicPr preferRelativeResize="0"/>
          <p:nvPr/>
        </p:nvPicPr>
        <p:blipFill>
          <a:blip r:embed="rId4" cstate="print">
            <a:extLst>
              <a:ext uri="{28A0092B-C50C-407E-A947-70E740481C1C}">
                <a14:useLocalDpi xmlns:a14="http://schemas.microsoft.com/office/drawing/2010/main" val="0"/>
              </a:ext>
            </a:extLst>
          </a:blip>
          <a:srcRect/>
          <a:stretch>
            <a:fillRect/>
          </a:stretch>
        </p:blipFill>
        <p:spPr bwMode="auto">
          <a:xfrm>
            <a:off x="810000" y="9360000"/>
            <a:ext cx="6480000" cy="2880000"/>
          </a:xfrm>
          <a:prstGeom prst="rect">
            <a:avLst/>
          </a:prstGeom>
          <a:noFill/>
          <a:ln>
            <a:noFill/>
          </a:ln>
          <a:effectLst>
            <a:softEdge rad="127000"/>
          </a:effectLst>
        </p:spPr>
      </p:pic>
      <p:sp>
        <p:nvSpPr>
          <p:cNvPr id="9" name="Rectangle 4"/>
          <p:cNvSpPr>
            <a:spLocks noChangeArrowheads="1"/>
          </p:cNvSpPr>
          <p:nvPr/>
        </p:nvSpPr>
        <p:spPr bwMode="auto">
          <a:xfrm>
            <a:off x="525100" y="375389"/>
            <a:ext cx="705719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tabLst/>
            </a:pPr>
            <a:r>
              <a:rPr kumimoji="0" lang="en-US" sz="2100" b="0" i="0" u="none" strike="noStrike" cap="none" normalizeH="0" baseline="0" dirty="0" smtClean="0">
                <a:ln>
                  <a:noFill/>
                </a:ln>
                <a:solidFill>
                  <a:schemeClr val="tx1"/>
                </a:solidFill>
                <a:effectLst/>
                <a:latin typeface="Arial Black" pitchFamily="34" charset="0"/>
                <a:ea typeface="Times New Roman" pitchFamily="18" charset="0"/>
                <a:cs typeface="Mangal"/>
              </a:rPr>
              <a:t>Machinery Installed for Woven Fabric</a:t>
            </a:r>
            <a:r>
              <a:rPr kumimoji="0" lang="en-US" sz="2100" b="0" i="0" u="none" strike="noStrike" cap="none" normalizeH="0" dirty="0" smtClean="0">
                <a:ln>
                  <a:noFill/>
                </a:ln>
                <a:solidFill>
                  <a:schemeClr val="tx1"/>
                </a:solidFill>
                <a:effectLst/>
                <a:latin typeface="Arial Black" pitchFamily="34" charset="0"/>
                <a:ea typeface="Times New Roman" pitchFamily="18" charset="0"/>
                <a:cs typeface="Mangal"/>
              </a:rPr>
              <a:t> &amp; Sacks</a:t>
            </a:r>
            <a:endParaRPr kumimoji="0" lang="en-US" sz="21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58389244"/>
      </p:ext>
    </p:extLst>
  </p:cSld>
  <p:clrMapOvr>
    <a:masterClrMapping/>
  </p:clrMapOvr>
  <p:transition spd="slow" advTm="3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807675" y="5048211"/>
            <a:ext cx="29338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Lamination Machine</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Rectangle 7"/>
          <p:cNvSpPr>
            <a:spLocks noChangeArrowheads="1"/>
          </p:cNvSpPr>
          <p:nvPr/>
        </p:nvSpPr>
        <p:spPr bwMode="auto">
          <a:xfrm>
            <a:off x="2" y="1002170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5"/>
          <p:cNvSpPr>
            <a:spLocks noChangeArrowheads="1"/>
          </p:cNvSpPr>
          <p:nvPr/>
        </p:nvSpPr>
        <p:spPr bwMode="auto">
          <a:xfrm>
            <a:off x="798150" y="8991838"/>
            <a:ext cx="20529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BCS Machine</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pic>
        <p:nvPicPr>
          <p:cNvPr id="15" name="Picture 14" descr="D:\Design Work\Profile\WS Leno Looms Green.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000" y="1440000"/>
            <a:ext cx="6480000" cy="2880000"/>
          </a:xfrm>
          <a:prstGeom prst="rect">
            <a:avLst/>
          </a:prstGeom>
          <a:noFill/>
          <a:ln>
            <a:noFill/>
          </a:ln>
          <a:effectLst>
            <a:softEdge rad="127000"/>
          </a:effectLst>
        </p:spPr>
      </p:pic>
      <p:pic>
        <p:nvPicPr>
          <p:cNvPr id="12290" name="Picture 2" descr="WS Lamination Machine"/>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00" y="5400000"/>
            <a:ext cx="6480000" cy="2880000"/>
          </a:xfrm>
          <a:prstGeom prst="rect">
            <a:avLst/>
          </a:prstGeom>
          <a:noFill/>
          <a:ln>
            <a:noFill/>
          </a:ln>
          <a:effectLst>
            <a:softEdge rad="127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C:\Users\Balravi\Downloads\WS Bag Fabricating Machine.jpeg"/>
          <p:cNvPicPr preferRelativeResize="0"/>
          <p:nvPr/>
        </p:nvPicPr>
        <p:blipFill>
          <a:blip r:embed="rId4" cstate="print">
            <a:extLst>
              <a:ext uri="{28A0092B-C50C-407E-A947-70E740481C1C}">
                <a14:useLocalDpi xmlns:a14="http://schemas.microsoft.com/office/drawing/2010/main" val="0"/>
              </a:ext>
            </a:extLst>
          </a:blip>
          <a:srcRect/>
          <a:stretch>
            <a:fillRect/>
          </a:stretch>
        </p:blipFill>
        <p:spPr bwMode="auto">
          <a:xfrm>
            <a:off x="810000" y="9360000"/>
            <a:ext cx="6480000" cy="2880000"/>
          </a:xfrm>
          <a:prstGeom prst="rect">
            <a:avLst/>
          </a:prstGeom>
          <a:noFill/>
          <a:ln>
            <a:noFill/>
          </a:ln>
          <a:effectLst>
            <a:softEdge rad="127000"/>
          </a:effectLst>
        </p:spPr>
      </p:pic>
      <p:sp>
        <p:nvSpPr>
          <p:cNvPr id="9" name="Rectangle 4"/>
          <p:cNvSpPr>
            <a:spLocks noChangeArrowheads="1"/>
          </p:cNvSpPr>
          <p:nvPr/>
        </p:nvSpPr>
        <p:spPr bwMode="auto">
          <a:xfrm>
            <a:off x="807675" y="1061243"/>
            <a:ext cx="27626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chemeClr val="tx1"/>
                </a:solidFill>
                <a:effectLst/>
                <a:latin typeface="Arial Black" pitchFamily="34" charset="0"/>
                <a:ea typeface="Times New Roman" pitchFamily="18" charset="0"/>
                <a:cs typeface="Mangal"/>
              </a:rPr>
              <a:t>Leno Looms</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842916271"/>
      </p:ext>
    </p:extLst>
  </p:cSld>
  <p:clrMapOvr>
    <a:masterClrMapping/>
  </p:clrMapOvr>
  <p:transition spd="slow" advTm="3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D:\Design Work\Profile\A4 Coca Filler MB.jpg"/>
          <p:cNvPicPr>
            <a:picLocks noChangeAspect="1" noChangeArrowheads="1"/>
          </p:cNvPicPr>
          <p:nvPr/>
        </p:nvPicPr>
        <p:blipFill rotWithShape="1">
          <a:blip r:embed="rId2">
            <a:extLst>
              <a:ext uri="{28A0092B-C50C-407E-A947-70E740481C1C}">
                <a14:useLocalDpi xmlns:a14="http://schemas.microsoft.com/office/drawing/2010/main" val="0"/>
              </a:ext>
            </a:extLst>
          </a:blip>
          <a:srcRect t="10311"/>
          <a:stretch/>
        </p:blipFill>
        <p:spPr bwMode="auto">
          <a:xfrm>
            <a:off x="576436" y="6052341"/>
            <a:ext cx="6775026" cy="6333284"/>
          </a:xfrm>
          <a:prstGeom prst="rect">
            <a:avLst/>
          </a:prstGeom>
          <a:noFill/>
          <a:effectLst>
            <a:softEdge rad="241300"/>
          </a:effectLst>
          <a:extLst>
            <a:ext uri="{909E8E84-426E-40DD-AFC4-6F175D3DCCD1}">
              <a14:hiddenFill xmlns:a14="http://schemas.microsoft.com/office/drawing/2010/main">
                <a:solidFill>
                  <a:srgbClr val="FFFFFF"/>
                </a:solidFill>
              </a14:hiddenFill>
            </a:ext>
          </a:extLst>
        </p:spPr>
      </p:pic>
      <p:pic>
        <p:nvPicPr>
          <p:cNvPr id="8" name="Picture 2" descr="D:\Design Work\Trade Mark\Ditan\Ditan B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3424" y="551615"/>
            <a:ext cx="3819628" cy="12144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60000" y="2438200"/>
            <a:ext cx="7200000" cy="3339376"/>
          </a:xfrm>
          <a:prstGeom prst="rect">
            <a:avLst/>
          </a:prstGeom>
          <a:noFill/>
        </p:spPr>
        <p:txBody>
          <a:bodyPr wrap="square" rtlCol="0">
            <a:spAutoFit/>
          </a:bodyPr>
          <a:lstStyle/>
          <a:p>
            <a:pPr algn="ctr"/>
            <a:r>
              <a:rPr lang="en-US" sz="4000" b="1" dirty="0" smtClean="0">
                <a:latin typeface="Bookman Old Style" pitchFamily="18" charset="0"/>
              </a:rPr>
              <a:t>Calcium Filler Master Batch</a:t>
            </a:r>
          </a:p>
          <a:p>
            <a:pPr algn="ctr"/>
            <a:r>
              <a:rPr lang="en-US" sz="4000" b="1" dirty="0" smtClean="0">
                <a:latin typeface="Bookman Old Style" pitchFamily="18" charset="0"/>
              </a:rPr>
              <a:t>For</a:t>
            </a:r>
          </a:p>
          <a:p>
            <a:pPr algn="ctr"/>
            <a:r>
              <a:rPr lang="en-US" sz="4000" b="1" dirty="0" smtClean="0">
                <a:latin typeface="Bookman Old Style" pitchFamily="18" charset="0"/>
              </a:rPr>
              <a:t>PP Raffia and</a:t>
            </a:r>
          </a:p>
          <a:p>
            <a:pPr algn="ctr"/>
            <a:r>
              <a:rPr lang="en-US" sz="4000" b="1" dirty="0" smtClean="0">
                <a:latin typeface="Bookman Old Style" pitchFamily="18" charset="0"/>
              </a:rPr>
              <a:t> PP Nonwoven Fabric</a:t>
            </a:r>
          </a:p>
          <a:p>
            <a:pPr algn="ctr"/>
            <a:endParaRPr lang="en-IN" sz="1100" dirty="0">
              <a:latin typeface="Bookman Old Style" pitchFamily="18" charset="0"/>
            </a:endParaRPr>
          </a:p>
        </p:txBody>
      </p:sp>
    </p:spTree>
    <p:extLst>
      <p:ext uri="{BB962C8B-B14F-4D97-AF65-F5344CB8AC3E}">
        <p14:creationId xmlns:p14="http://schemas.microsoft.com/office/powerpoint/2010/main" val="1051178771"/>
      </p:ext>
    </p:extLst>
  </p:cSld>
  <p:clrMapOvr>
    <a:masterClrMapping/>
  </p:clrMapOvr>
  <p:transition spd="slow" advTm="4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Balravi\Desktop\Slide\Slide Last\Earth 4.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60416" y="569588"/>
            <a:ext cx="6072230" cy="3795407"/>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3" descr="C:\Users\Balravi\Desktop\Slide\Slide Last\Ditan Registered Bi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1987" y="1588357"/>
            <a:ext cx="3945049" cy="1331954"/>
          </a:xfrm>
          <a:prstGeom prst="rect">
            <a:avLst/>
          </a:prstGeom>
          <a:noFill/>
          <a:extLst>
            <a:ext uri="{909E8E84-426E-40DD-AFC4-6F175D3DCCD1}">
              <a14:hiddenFill xmlns:a14="http://schemas.microsoft.com/office/drawing/2010/main">
                <a:solidFill>
                  <a:srgbClr val="FFFFFF"/>
                </a:solidFill>
              </a14:hiddenFill>
            </a:ext>
          </a:extLst>
        </p:spPr>
      </p:pic>
      <p:sp>
        <p:nvSpPr>
          <p:cNvPr id="118" name="Rectangle 117"/>
          <p:cNvSpPr/>
          <p:nvPr/>
        </p:nvSpPr>
        <p:spPr>
          <a:xfrm>
            <a:off x="460350" y="4656053"/>
            <a:ext cx="6880878" cy="674711"/>
          </a:xfrm>
          <a:prstGeom prst="rect">
            <a:avLst/>
          </a:prstGeom>
          <a:noFill/>
          <a:scene3d>
            <a:camera prst="orthographicFront"/>
            <a:lightRig rig="flat" dir="tl">
              <a:rot lat="0" lon="0" rev="6600000"/>
            </a:lightRig>
          </a:scene3d>
          <a:sp3d>
            <a:bevelT/>
          </a:sp3d>
        </p:spPr>
        <p:txBody>
          <a:bodyPr wrap="square" lIns="104306" tIns="52153" rIns="104306" bIns="52153">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700" b="1" dirty="0">
                <a:ln w="11430"/>
                <a:solidFill>
                  <a:srgbClr val="00682F"/>
                </a:solidFill>
                <a:effectLst>
                  <a:outerShdw blurRad="50800" dist="38100" dir="5400000" algn="t" rotWithShape="0">
                    <a:prstClr val="black">
                      <a:alpha val="40000"/>
                    </a:prstClr>
                  </a:outerShdw>
                </a:effectLst>
                <a:latin typeface="Brush Script Std" pitchFamily="66" charset="0"/>
              </a:rPr>
              <a:t>Thank You</a:t>
            </a:r>
          </a:p>
        </p:txBody>
      </p:sp>
      <p:grpSp>
        <p:nvGrpSpPr>
          <p:cNvPr id="5" name="Group 4"/>
          <p:cNvGrpSpPr/>
          <p:nvPr/>
        </p:nvGrpSpPr>
        <p:grpSpPr>
          <a:xfrm>
            <a:off x="603226" y="7079454"/>
            <a:ext cx="6950757" cy="5201645"/>
            <a:chOff x="966355" y="2457966"/>
            <a:chExt cx="6201089" cy="4291282"/>
          </a:xfrm>
        </p:grpSpPr>
        <p:sp>
          <p:nvSpPr>
            <p:cNvPr id="29" name="TextBox 28"/>
            <p:cNvSpPr txBox="1"/>
            <p:nvPr/>
          </p:nvSpPr>
          <p:spPr>
            <a:xfrm>
              <a:off x="995509" y="3092926"/>
              <a:ext cx="6120000" cy="3656322"/>
            </a:xfrm>
            <a:prstGeom prst="rect">
              <a:avLst/>
            </a:prstGeom>
            <a:noFill/>
          </p:spPr>
          <p:txBody>
            <a:bodyPr wrap="square" rtlCol="0">
              <a:spAutoFit/>
            </a:bodyPr>
            <a:lstStyle/>
            <a:p>
              <a:r>
                <a:rPr lang="en-US" sz="2200" dirty="0">
                  <a:latin typeface="Bookman Old Style" pitchFamily="18" charset="0"/>
                </a:rPr>
                <a:t>Web Links	</a:t>
              </a:r>
              <a:r>
                <a:rPr lang="en-US" sz="2200" dirty="0" smtClean="0">
                  <a:latin typeface="Bookman Old Style" pitchFamily="18" charset="0"/>
                </a:rPr>
                <a:t>	: </a:t>
              </a:r>
              <a:r>
                <a:rPr lang="en-US" sz="2200" u="sng" dirty="0" smtClean="0">
                  <a:latin typeface="Bookman Old Style" pitchFamily="18" charset="0"/>
                  <a:hlinkClick r:id="rId6"/>
                </a:rPr>
                <a:t>www.dishajute.com</a:t>
              </a:r>
              <a:endParaRPr lang="en-US" sz="2200" u="sng" dirty="0">
                <a:latin typeface="Bookman Old Style" pitchFamily="18" charset="0"/>
              </a:endParaRPr>
            </a:p>
            <a:p>
              <a:r>
                <a:rPr lang="en-US" sz="2200" dirty="0" smtClean="0">
                  <a:latin typeface="Bookman Old Style" pitchFamily="18" charset="0"/>
                </a:rPr>
                <a:t>                                 www.ditan.in  </a:t>
              </a:r>
            </a:p>
            <a:p>
              <a:endParaRPr lang="en-IN" sz="2200" dirty="0">
                <a:latin typeface="Bookman Old Style" pitchFamily="18" charset="0"/>
              </a:endParaRPr>
            </a:p>
            <a:p>
              <a:r>
                <a:rPr lang="en-US" sz="2200" dirty="0">
                  <a:latin typeface="Bookman Old Style" pitchFamily="18" charset="0"/>
                </a:rPr>
                <a:t>Email Address   </a:t>
              </a:r>
              <a:r>
                <a:rPr lang="en-US" sz="2200" dirty="0" smtClean="0">
                  <a:latin typeface="Bookman Old Style" pitchFamily="18" charset="0"/>
                </a:rPr>
                <a:t>	: </a:t>
              </a:r>
              <a:r>
                <a:rPr lang="en-US" sz="2200" dirty="0">
                  <a:latin typeface="Bookman Old Style" pitchFamily="18" charset="0"/>
                </a:rPr>
                <a:t>hitesh@dishajute.com</a:t>
              </a:r>
              <a:endParaRPr lang="en-US" sz="2200" dirty="0" smtClean="0">
                <a:latin typeface="Bookman Old Style" pitchFamily="18" charset="0"/>
              </a:endParaRPr>
            </a:p>
            <a:p>
              <a:r>
                <a:rPr lang="en-US" sz="2200" dirty="0" smtClean="0">
                  <a:latin typeface="Bookman Old Style" pitchFamily="18" charset="0"/>
                </a:rPr>
                <a:t>Address</a:t>
              </a:r>
              <a:r>
                <a:rPr lang="en-US" sz="2200" dirty="0">
                  <a:latin typeface="Bookman Old Style" pitchFamily="18" charset="0"/>
                </a:rPr>
                <a:t>	</a:t>
              </a:r>
              <a:r>
                <a:rPr lang="en-US" sz="2200" dirty="0" smtClean="0">
                  <a:latin typeface="Bookman Old Style" pitchFamily="18" charset="0"/>
                </a:rPr>
                <a:t>	: </a:t>
              </a:r>
              <a:r>
                <a:rPr lang="en-US" sz="2200" dirty="0">
                  <a:latin typeface="Bookman Old Style" pitchFamily="18" charset="0"/>
                </a:rPr>
                <a:t>Plot No. 78, Sector </a:t>
              </a:r>
              <a:r>
                <a:rPr lang="en-US" sz="2200" dirty="0" smtClean="0">
                  <a:latin typeface="Bookman Old Style" pitchFamily="18" charset="0"/>
                </a:rPr>
                <a:t>21,</a:t>
              </a:r>
            </a:p>
            <a:p>
              <a:r>
                <a:rPr lang="en-US" sz="2200" dirty="0" smtClean="0">
                  <a:latin typeface="Bookman Old Style" pitchFamily="18" charset="0"/>
                </a:rPr>
                <a:t>			  Industrial </a:t>
              </a:r>
              <a:r>
                <a:rPr lang="en-US" sz="2200" dirty="0">
                  <a:latin typeface="Bookman Old Style" pitchFamily="18" charset="0"/>
                </a:rPr>
                <a:t>Area</a:t>
              </a:r>
              <a:r>
                <a:rPr lang="en-US" sz="2200" dirty="0" smtClean="0">
                  <a:latin typeface="Bookman Old Style" pitchFamily="18" charset="0"/>
                </a:rPr>
                <a:t>,</a:t>
              </a:r>
            </a:p>
            <a:p>
              <a:r>
                <a:rPr lang="en-US" sz="2200" dirty="0" smtClean="0">
                  <a:latin typeface="Bookman Old Style" pitchFamily="18" charset="0"/>
                </a:rPr>
                <a:t>	 		  </a:t>
              </a:r>
              <a:r>
                <a:rPr lang="en-US" sz="2200" dirty="0" err="1" smtClean="0">
                  <a:latin typeface="Bookman Old Style" pitchFamily="18" charset="0"/>
                </a:rPr>
                <a:t>Bhiwani</a:t>
              </a:r>
              <a:r>
                <a:rPr lang="en-US" sz="2200" dirty="0" smtClean="0">
                  <a:latin typeface="Bookman Old Style" pitchFamily="18" charset="0"/>
                </a:rPr>
                <a:t>, Haryana,</a:t>
              </a:r>
            </a:p>
            <a:p>
              <a:r>
                <a:rPr lang="en-US" sz="2200" dirty="0" smtClean="0">
                  <a:latin typeface="Bookman Old Style" pitchFamily="18" charset="0"/>
                </a:rPr>
                <a:t>                              	  INDIA</a:t>
              </a:r>
            </a:p>
            <a:p>
              <a:r>
                <a:rPr lang="en-US" sz="2200" dirty="0" smtClean="0">
                  <a:latin typeface="Bookman Old Style" pitchFamily="18" charset="0"/>
                </a:rPr>
                <a:t>                                 ZIP – 127021</a:t>
              </a:r>
            </a:p>
            <a:p>
              <a:endParaRPr lang="en-IN" sz="2200" dirty="0">
                <a:latin typeface="Bookman Old Style" pitchFamily="18" charset="0"/>
              </a:endParaRPr>
            </a:p>
            <a:p>
              <a:r>
                <a:rPr lang="en-US" sz="2200" dirty="0" smtClean="0">
                  <a:latin typeface="Bookman Old Style" pitchFamily="18" charset="0"/>
                </a:rPr>
                <a:t>G. M. Marketing </a:t>
              </a:r>
              <a:r>
                <a:rPr lang="en-US" sz="2200" dirty="0">
                  <a:latin typeface="Bookman Old Style" pitchFamily="18" charset="0"/>
                </a:rPr>
                <a:t> </a:t>
              </a:r>
              <a:r>
                <a:rPr lang="en-US" sz="2200" dirty="0" smtClean="0">
                  <a:latin typeface="Bookman Old Style" pitchFamily="18" charset="0"/>
                </a:rPr>
                <a:t>	: </a:t>
              </a:r>
              <a:r>
                <a:rPr lang="en-US" sz="2200" dirty="0">
                  <a:latin typeface="Bookman Old Style" pitchFamily="18" charset="0"/>
                </a:rPr>
                <a:t>Mr. </a:t>
              </a:r>
              <a:r>
                <a:rPr lang="en-IN" sz="2200" dirty="0" smtClean="0">
                  <a:latin typeface="Bookman Old Style" pitchFamily="18" charset="0"/>
                </a:rPr>
                <a:t>Hitesh </a:t>
              </a:r>
              <a:r>
                <a:rPr lang="en-IN" sz="2200" dirty="0" err="1" smtClean="0">
                  <a:latin typeface="Bookman Old Style" pitchFamily="18" charset="0"/>
                </a:rPr>
                <a:t>Choukse</a:t>
              </a:r>
              <a:endParaRPr lang="en-IN" sz="2200" dirty="0">
                <a:latin typeface="Bookman Old Style" pitchFamily="18" charset="0"/>
              </a:endParaRPr>
            </a:p>
            <a:p>
              <a:r>
                <a:rPr lang="en-US" sz="2200" dirty="0" smtClean="0">
                  <a:latin typeface="Bookman Old Style" pitchFamily="18" charset="0"/>
                </a:rPr>
                <a:t>	</a:t>
              </a:r>
              <a:r>
                <a:rPr lang="en-US" sz="2200" dirty="0">
                  <a:latin typeface="Bookman Old Style" pitchFamily="18" charset="0"/>
                </a:rPr>
                <a:t>		: +91 </a:t>
              </a:r>
              <a:r>
                <a:rPr lang="en-IN" sz="2200" dirty="0" smtClean="0">
                  <a:latin typeface="Bookman Old Style" pitchFamily="18" charset="0"/>
                </a:rPr>
                <a:t>97550 09179</a:t>
              </a:r>
              <a:endParaRPr lang="en-IN" sz="2200" dirty="0">
                <a:latin typeface="Bookman Old Style" pitchFamily="18" charset="0"/>
              </a:endParaRPr>
            </a:p>
            <a:p>
              <a:r>
                <a:rPr lang="en-US" dirty="0">
                  <a:latin typeface="Bookman Old Style" pitchFamily="18" charset="0"/>
                </a:rPr>
                <a:t> </a:t>
              </a:r>
              <a:endParaRPr lang="en-IN" dirty="0">
                <a:latin typeface="Bookman Old Style" pitchFamily="18" charset="0"/>
              </a:endParaRPr>
            </a:p>
          </p:txBody>
        </p:sp>
        <p:sp>
          <p:nvSpPr>
            <p:cNvPr id="30" name="TextBox 29"/>
            <p:cNvSpPr txBox="1"/>
            <p:nvPr/>
          </p:nvSpPr>
          <p:spPr>
            <a:xfrm>
              <a:off x="966355" y="2457966"/>
              <a:ext cx="6201089" cy="609387"/>
            </a:xfrm>
            <a:prstGeom prst="rect">
              <a:avLst/>
            </a:prstGeom>
            <a:noFill/>
          </p:spPr>
          <p:txBody>
            <a:bodyPr wrap="square" rtlCol="0">
              <a:spAutoFit/>
            </a:bodyPr>
            <a:lstStyle/>
            <a:p>
              <a:pPr algn="ctr"/>
              <a:r>
                <a:rPr lang="en-IN" sz="3200" b="1" u="sng" dirty="0" smtClean="0">
                  <a:latin typeface="Bookman Old Style" pitchFamily="18" charset="0"/>
                </a:rPr>
                <a:t>Contact Details</a:t>
              </a:r>
              <a:endParaRPr lang="en-IN" sz="3200" u="sng" dirty="0">
                <a:latin typeface="Bookman Old Style" pitchFamily="18" charset="0"/>
              </a:endParaRPr>
            </a:p>
            <a:p>
              <a:pPr algn="ctr"/>
              <a:endParaRPr lang="en-IN" sz="1000" dirty="0">
                <a:latin typeface="Bookman Old Style" pitchFamily="18" charset="0"/>
              </a:endParaRPr>
            </a:p>
          </p:txBody>
        </p:sp>
      </p:grpSp>
    </p:spTree>
    <p:custDataLst>
      <p:tags r:id="rId1"/>
    </p:custDataLst>
    <p:extLst>
      <p:ext uri="{BB962C8B-B14F-4D97-AF65-F5344CB8AC3E}">
        <p14:creationId xmlns:p14="http://schemas.microsoft.com/office/powerpoint/2010/main" val="4077571989"/>
      </p:ext>
    </p:extLst>
  </p:cSld>
  <p:clrMapOvr>
    <a:masterClrMapping/>
  </p:clrMapOvr>
  <p:transition spd="slow"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randombar(horizontal)">
                                      <p:cBhvr>
                                        <p:cTn id="7"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6|1.3|0.8|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1229</TotalTime>
  <Words>1026</Words>
  <Application>Microsoft Office PowerPoint</Application>
  <PresentationFormat>Custom</PresentationFormat>
  <Paragraphs>336</Paragraphs>
  <Slides>23</Slides>
  <Notes>2</Notes>
  <HiddenSlides>0</HiddenSlides>
  <MMClips>1</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Balravi</dc:creator>
  <cp:lastModifiedBy>Windows User</cp:lastModifiedBy>
  <cp:revision>139</cp:revision>
  <dcterms:created xsi:type="dcterms:W3CDTF">2006-08-16T00:00:00Z</dcterms:created>
  <dcterms:modified xsi:type="dcterms:W3CDTF">2025-12-09T04:16:21Z</dcterms:modified>
</cp:coreProperties>
</file>